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28"/>
  </p:notesMasterIdLst>
  <p:sldIdLst>
    <p:sldId id="348" r:id="rId5"/>
    <p:sldId id="368" r:id="rId6"/>
    <p:sldId id="266" r:id="rId7"/>
    <p:sldId id="369" r:id="rId8"/>
    <p:sldId id="571" r:id="rId9"/>
    <p:sldId id="301" r:id="rId10"/>
    <p:sldId id="355" r:id="rId11"/>
    <p:sldId id="659" r:id="rId12"/>
    <p:sldId id="660" r:id="rId13"/>
    <p:sldId id="657" r:id="rId14"/>
    <p:sldId id="296" r:id="rId15"/>
    <p:sldId id="293" r:id="rId16"/>
    <p:sldId id="640" r:id="rId17"/>
    <p:sldId id="382" r:id="rId18"/>
    <p:sldId id="372" r:id="rId19"/>
    <p:sldId id="661" r:id="rId20"/>
    <p:sldId id="662" r:id="rId21"/>
    <p:sldId id="508" r:id="rId22"/>
    <p:sldId id="645" r:id="rId23"/>
    <p:sldId id="663" r:id="rId24"/>
    <p:sldId id="664" r:id="rId25"/>
    <p:sldId id="386" r:id="rId26"/>
    <p:sldId id="41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59"/>
            <p14:sldId id="660"/>
            <p14:sldId id="657"/>
          </p14:sldIdLst>
        </p14:section>
        <p14:section name="Talk Tasks and CfUs" id="{4C9413DB-D0EA-4B28-BCAD-DF427EF851DC}">
          <p14:sldIdLst>
            <p14:sldId id="296"/>
            <p14:sldId id="293"/>
            <p14:sldId id="640"/>
            <p14:sldId id="382"/>
          </p14:sldIdLst>
        </p14:section>
        <p14:section name="IP/Activity section" id="{7BE6C088-FF53-8841-BAB4-205CA899FCE1}">
          <p14:sldIdLst>
            <p14:sldId id="372"/>
            <p14:sldId id="661"/>
            <p14:sldId id="662"/>
            <p14:sldId id="508"/>
            <p14:sldId id="645"/>
            <p14:sldId id="663"/>
            <p14:sldId id="664"/>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9193"/>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DD2AC7-0489-764E-8F3E-C79C4B082368}" v="5" dt="2024-04-02T11:34:53.701"/>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846"/>
    <p:restoredTop sz="74731" autoAdjust="0"/>
  </p:normalViewPr>
  <p:slideViewPr>
    <p:cSldViewPr snapToGrid="0">
      <p:cViewPr varScale="1">
        <p:scale>
          <a:sx n="83" d="100"/>
          <a:sy n="83" d="100"/>
        </p:scale>
        <p:origin x="21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14DD2AC7-0489-764E-8F3E-C79C4B082368}"/>
    <pc:docChg chg="addSld delSld modSld modSection">
      <pc:chgData name="Joanna Scouler" userId="da2978bb-3a89-42a2-b6f4-686f2140a0cc" providerId="ADAL" clId="{14DD2AC7-0489-764E-8F3E-C79C4B082368}" dt="2024-04-02T11:34:53.701" v="44" actId="113"/>
      <pc:docMkLst>
        <pc:docMk/>
      </pc:docMkLst>
      <pc:sldChg chg="del">
        <pc:chgData name="Joanna Scouler" userId="da2978bb-3a89-42a2-b6f4-686f2140a0cc" providerId="ADAL" clId="{14DD2AC7-0489-764E-8F3E-C79C4B082368}" dt="2024-04-02T11:32:08.850" v="3" actId="2696"/>
        <pc:sldMkLst>
          <pc:docMk/>
          <pc:sldMk cId="3612247813" sldId="300"/>
        </pc:sldMkLst>
      </pc:sldChg>
      <pc:sldChg chg="modNotesTx">
        <pc:chgData name="Joanna Scouler" userId="da2978bb-3a89-42a2-b6f4-686f2140a0cc" providerId="ADAL" clId="{14DD2AC7-0489-764E-8F3E-C79C4B082368}" dt="2024-04-02T11:32:46.954" v="36" actId="20577"/>
        <pc:sldMkLst>
          <pc:docMk/>
          <pc:sldMk cId="2552635373" sldId="301"/>
        </pc:sldMkLst>
      </pc:sldChg>
      <pc:sldChg chg="modSp mod">
        <pc:chgData name="Joanna Scouler" userId="da2978bb-3a89-42a2-b6f4-686f2140a0cc" providerId="ADAL" clId="{14DD2AC7-0489-764E-8F3E-C79C4B082368}" dt="2024-04-02T11:33:46.545" v="37" actId="27107"/>
        <pc:sldMkLst>
          <pc:docMk/>
          <pc:sldMk cId="2998874489" sldId="368"/>
        </pc:sldMkLst>
        <pc:spChg chg="mod">
          <ac:chgData name="Joanna Scouler" userId="da2978bb-3a89-42a2-b6f4-686f2140a0cc" providerId="ADAL" clId="{14DD2AC7-0489-764E-8F3E-C79C4B082368}" dt="2024-04-02T11:33:46.545" v="37" actId="27107"/>
          <ac:spMkLst>
            <pc:docMk/>
            <pc:sldMk cId="2998874489" sldId="368"/>
            <ac:spMk id="5" creationId="{5D871398-990A-B287-C190-00BAE22FD051}"/>
          </ac:spMkLst>
        </pc:spChg>
      </pc:sldChg>
      <pc:sldChg chg="modSp add mod">
        <pc:chgData name="Joanna Scouler" userId="da2978bb-3a89-42a2-b6f4-686f2140a0cc" providerId="ADAL" clId="{14DD2AC7-0489-764E-8F3E-C79C4B082368}" dt="2024-04-02T11:32:05.582" v="2" actId="20577"/>
        <pc:sldMkLst>
          <pc:docMk/>
          <pc:sldMk cId="338003833" sldId="411"/>
        </pc:sldMkLst>
        <pc:graphicFrameChg chg="modGraphic">
          <ac:chgData name="Joanna Scouler" userId="da2978bb-3a89-42a2-b6f4-686f2140a0cc" providerId="ADAL" clId="{14DD2AC7-0489-764E-8F3E-C79C4B082368}" dt="2024-04-02T11:32:05.582" v="2" actId="20577"/>
          <ac:graphicFrameMkLst>
            <pc:docMk/>
            <pc:sldMk cId="338003833" sldId="411"/>
            <ac:graphicFrameMk id="3" creationId="{2D1EACB4-F44A-B74F-9ED5-BE0F8D4E6DF6}"/>
          </ac:graphicFrameMkLst>
        </pc:graphicFrameChg>
      </pc:sldChg>
      <pc:sldChg chg="modSp mod">
        <pc:chgData name="Joanna Scouler" userId="da2978bb-3a89-42a2-b6f4-686f2140a0cc" providerId="ADAL" clId="{14DD2AC7-0489-764E-8F3E-C79C4B082368}" dt="2024-04-02T11:34:53.701" v="44" actId="113"/>
        <pc:sldMkLst>
          <pc:docMk/>
          <pc:sldMk cId="2107769047" sldId="657"/>
        </pc:sldMkLst>
        <pc:spChg chg="mod">
          <ac:chgData name="Joanna Scouler" userId="da2978bb-3a89-42a2-b6f4-686f2140a0cc" providerId="ADAL" clId="{14DD2AC7-0489-764E-8F3E-C79C4B082368}" dt="2024-04-02T11:34:32.609" v="40" actId="20577"/>
          <ac:spMkLst>
            <pc:docMk/>
            <pc:sldMk cId="2107769047" sldId="657"/>
            <ac:spMk id="2" creationId="{D99E53C0-35ED-1189-10DB-F93D7FD7ECAF}"/>
          </ac:spMkLst>
        </pc:spChg>
        <pc:spChg chg="mod">
          <ac:chgData name="Joanna Scouler" userId="da2978bb-3a89-42a2-b6f4-686f2140a0cc" providerId="ADAL" clId="{14DD2AC7-0489-764E-8F3E-C79C4B082368}" dt="2024-04-02T11:34:53.701" v="44" actId="113"/>
          <ac:spMkLst>
            <pc:docMk/>
            <pc:sldMk cId="2107769047" sldId="657"/>
            <ac:spMk id="6" creationId="{603F5FF4-DD08-38A4-3FB9-70EFE5F6EABC}"/>
          </ac:spMkLst>
        </pc:spChg>
        <pc:spChg chg="mod">
          <ac:chgData name="Joanna Scouler" userId="da2978bb-3a89-42a2-b6f4-686f2140a0cc" providerId="ADAL" clId="{14DD2AC7-0489-764E-8F3E-C79C4B082368}" dt="2024-04-02T11:34:36.536" v="41" actId="20577"/>
          <ac:spMkLst>
            <pc:docMk/>
            <pc:sldMk cId="2107769047" sldId="657"/>
            <ac:spMk id="8" creationId="{66A572D3-819F-CCD0-6376-11762B99AAE1}"/>
          </ac:spMkLst>
        </pc:spChg>
      </pc:sldChg>
    </pc:docChg>
  </pc:docChgLst>
  <pc:docChgLst>
    <pc:chgData name="Joanna Scouler" userId="da2978bb-3a89-42a2-b6f4-686f2140a0cc" providerId="ADAL" clId="{5ED6A2F4-CB6E-7443-A488-87B7B308849C}"/>
    <pc:docChg chg="custSel modSld">
      <pc:chgData name="Joanna Scouler" userId="da2978bb-3a89-42a2-b6f4-686f2140a0cc" providerId="ADAL" clId="{5ED6A2F4-CB6E-7443-A488-87B7B308849C}" dt="2023-05-04T12:29:42.494" v="4" actId="478"/>
      <pc:docMkLst>
        <pc:docMk/>
      </pc:docMkLst>
      <pc:sldChg chg="addSp delSp modSp mod">
        <pc:chgData name="Joanna Scouler" userId="da2978bb-3a89-42a2-b6f4-686f2140a0cc" providerId="ADAL" clId="{5ED6A2F4-CB6E-7443-A488-87B7B308849C}" dt="2023-05-04T12:29:42.494" v="4" actId="478"/>
        <pc:sldMkLst>
          <pc:docMk/>
          <pc:sldMk cId="2422972200" sldId="660"/>
        </pc:sldMkLst>
        <pc:spChg chg="add del mod">
          <ac:chgData name="Joanna Scouler" userId="da2978bb-3a89-42a2-b6f4-686f2140a0cc" providerId="ADAL" clId="{5ED6A2F4-CB6E-7443-A488-87B7B308849C}" dt="2023-05-04T12:29:42.494" v="4" actId="478"/>
          <ac:spMkLst>
            <pc:docMk/>
            <pc:sldMk cId="2422972200" sldId="660"/>
            <ac:spMk id="6" creationId="{D5B68A65-B2B0-3FF6-3C0D-66A97FA4A5E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Now let’s review the features of condensation polymerisation with a quick summary. </a:t>
            </a:r>
          </a:p>
          <a:p>
            <a:r>
              <a:rPr lang="en-GB" i="0" dirty="0"/>
              <a:t>In condensation polymerisation, the monomers must have two functional groups. These are normally drawn at either ends of the monomer molecule. When these monomers react, they join together where their functional groups meet. This also produces a small molecule. Most often, this is water. This is why these reactions are called condensation reactions. </a:t>
            </a:r>
          </a:p>
          <a:p>
            <a:r>
              <a:rPr lang="en-GB" i="0" dirty="0"/>
              <a:t>The simplest polymers, such as polyester, are made from two different monomers, each of which has two of the same functional group on either end of the monomer molecule. For example, </a:t>
            </a:r>
            <a:r>
              <a:rPr lang="en-GB" i="0" dirty="0" err="1"/>
              <a:t>ethandiol</a:t>
            </a:r>
            <a:r>
              <a:rPr lang="en-GB" i="0" dirty="0"/>
              <a:t> has two hydroxyl groups on either end and </a:t>
            </a:r>
            <a:r>
              <a:rPr lang="en-GB" i="0" dirty="0" err="1"/>
              <a:t>butanedioic</a:t>
            </a:r>
            <a:r>
              <a:rPr lang="en-GB" i="0" dirty="0"/>
              <a:t> acid has two carboxyl groups on either end.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7716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Both involve monomers reacting to make a polymer. </a:t>
            </a:r>
          </a:p>
          <a:p>
            <a:r>
              <a:rPr lang="en-GB" b="0" dirty="0"/>
              <a:t>Addition polymerisation only produces a polymer but condensation polymerisation produces a polymer and a small molecule, usually water. </a:t>
            </a:r>
          </a:p>
          <a:p>
            <a:r>
              <a:rPr lang="en-GB" b="0" dirty="0"/>
              <a:t>The monomers for addition polymerisation must have a C=C double bond but the monomers for condensation polymerisation do not require this. Instead they need two functional groups.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 both are chemical reactions</a:t>
            </a:r>
          </a:p>
          <a:p>
            <a:r>
              <a:rPr lang="en-GB" b="0" dirty="0"/>
              <a:t>Yellow: correct</a:t>
            </a:r>
          </a:p>
          <a:p>
            <a:r>
              <a:rPr lang="en-GB" b="0" dirty="0"/>
              <a:t>Green: correct</a:t>
            </a:r>
          </a:p>
          <a:p>
            <a:r>
              <a:rPr lang="en-GB" b="0" dirty="0"/>
              <a:t>Pink: incorrect. They must contain two functional groups.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31266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9458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9749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Calculate the relative formula mass of water.</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water has a relatively low melting and boiling point.</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16+(2x1) = 18</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The intermolecular forces between molecules of water are weak so require little energy to overcome.</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monomers that react in addition and condensation polymerisation. If students answer B, they have confused the requirements of the reactant monomers with the product. </a:t>
            </a:r>
            <a:r>
              <a:rPr lang="en-GB" i="1" dirty="0"/>
              <a:t>To fix-it, review the differences in the monomers for addition and condensation polymerisation.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incorrectly suggested that a polymer is a small molecule, which is a common error in exam answers for this question. If students answer C, they have not identified that water is the most commonly made small molecule. </a:t>
            </a:r>
            <a:r>
              <a:rPr lang="en-GB" b="0" i="1" dirty="0"/>
              <a:t>To fix it, review what happens during condensation polymerisation and show how water is produced from the functional groups.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the difference between addition and condensation polymerisation. If students answer C, they have not recognised that amino acids are the monomers. </a:t>
            </a:r>
            <a:r>
              <a:rPr lang="en-GB" b="0" i="1" dirty="0"/>
              <a:t>To fix it, review an example of a condensation polymerisation reaction.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baseline="0"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Hydroxyl group</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Carboxyl group</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Ester</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dirty="0">
                <a:solidFill>
                  <a:schemeClr val="dk1"/>
                </a:solidFill>
                <a:latin typeface="Century Gothic"/>
                <a:ea typeface="Century Gothic"/>
                <a:cs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Monomers must have a C=C double bond</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Monomers must contain two function groups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Polyester, proteins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Monomers: amino acid, polymer: protein</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which is for higher tier separate science students, students will review the different homologous series and their functional groups, then compare the processes of addition and condensation polymerisation. In the following lesson, they will look at how naturally occurring polymers are made from condensation polymerisation.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What is condensation? What process does it refer to?</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C5.1.14 Lesson Objectives:</a:t>
            </a:r>
          </a:p>
          <a:p>
            <a:r>
              <a:rPr lang="en-US" sz="1800" dirty="0">
                <a:latin typeface="Century Gothic" panose="020B0502020202020204" pitchFamily="34" charset="0"/>
              </a:rPr>
              <a:t>Critical: Identify the by-products of condensation polymerisation reactions</a:t>
            </a:r>
          </a:p>
          <a:p>
            <a:r>
              <a:rPr lang="en-US" sz="1800" dirty="0">
                <a:latin typeface="Century Gothic" panose="020B0502020202020204" pitchFamily="34" charset="0"/>
              </a:rPr>
              <a:t>Core: Compare the processes of addition polymerisation and condensation polymerisation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just assumed that poly(ethene) is the general polymer rather than a specific polymer. If students answer C, they have not identified the importance of the monomer being an alkene. </a:t>
            </a:r>
            <a:r>
              <a:rPr lang="en-GB" i="1" dirty="0"/>
              <a:t>To fix-it, give students practice naming polymers from monomers and explain why alkanes cannot be monomers.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confusing bonds being broken with atoms being lost. If students answer B, they have not understood that the atoms themselves do not change, they are simply rearranged. </a:t>
            </a:r>
            <a:r>
              <a:rPr lang="en-GB" b="0" i="1" dirty="0"/>
              <a:t>To fix it, review what happens during addition polymerisation and explain why it can be described as a chemical reaction.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that addition polymerisation only produces a polymer. This will be revisited in the next lesson where students will compare the processes of addition and condensation polymerisation. </a:t>
            </a:r>
            <a:r>
              <a:rPr lang="en-GB" b="0" i="1" dirty="0"/>
              <a:t>To fix it, review what happens during addition polymerisation. </a:t>
            </a:r>
            <a:endParaRPr lang="en-GB" i="1" dirty="0"/>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In the last lesson, we looked at addition polymerisation. </a:t>
            </a:r>
          </a:p>
          <a:p>
            <a:r>
              <a:rPr lang="en-GB" i="1" dirty="0"/>
              <a:t>What happens during addition polymerisation?</a:t>
            </a:r>
          </a:p>
          <a:p>
            <a:r>
              <a:rPr lang="en-GB" b="1" i="1" dirty="0"/>
              <a:t>Monomers join together to make a polymer. </a:t>
            </a:r>
          </a:p>
          <a:p>
            <a:r>
              <a:rPr lang="en-GB" b="0" i="1" dirty="0"/>
              <a:t>Are there any other products?</a:t>
            </a:r>
          </a:p>
          <a:p>
            <a:r>
              <a:rPr lang="en-GB" b="1" i="1" dirty="0"/>
              <a:t>No. </a:t>
            </a:r>
          </a:p>
          <a:p>
            <a:r>
              <a:rPr lang="en-GB" b="0" i="1" dirty="0"/>
              <a:t>What do each of the monomers need to contain?</a:t>
            </a:r>
          </a:p>
          <a:p>
            <a:r>
              <a:rPr lang="en-GB" b="1" i="1" dirty="0"/>
              <a:t>A C=C double bond. It is this bond that is broken open and allows the monomers to bond with neighbouring monomers to make the polymer chain. </a:t>
            </a:r>
          </a:p>
          <a:p>
            <a:endParaRPr lang="en-GB" b="1" i="1" dirty="0"/>
          </a:p>
          <a:p>
            <a:r>
              <a:rPr lang="en-GB" b="0" i="0" dirty="0"/>
              <a:t>In this lesson, we are going to look at a different process of polymerisation: condensation polymerisation. </a:t>
            </a:r>
          </a:p>
          <a:p>
            <a:r>
              <a:rPr lang="en-GB" b="0" i="0" dirty="0"/>
              <a:t>Let’s go through the process. </a:t>
            </a:r>
          </a:p>
          <a:p>
            <a:r>
              <a:rPr lang="en-GB" b="1" i="0" dirty="0"/>
              <a:t>Animate </a:t>
            </a:r>
            <a:r>
              <a:rPr lang="en-GB" b="1" i="0" dirty="0" err="1"/>
              <a:t>ethandiol</a:t>
            </a:r>
            <a:r>
              <a:rPr lang="en-GB" b="1" i="0" dirty="0"/>
              <a:t>. </a:t>
            </a:r>
          </a:p>
          <a:p>
            <a:r>
              <a:rPr lang="en-GB" b="0" i="0" dirty="0"/>
              <a:t>For condensation polymerisation to take place, the monomers each need to contain two functional groups. The simplest polymers are made from two monomers that contain two of the same functional group. In this case, we have </a:t>
            </a:r>
            <a:r>
              <a:rPr lang="en-GB" b="0" i="0" dirty="0" err="1"/>
              <a:t>ethandiol</a:t>
            </a:r>
            <a:r>
              <a:rPr lang="en-GB" b="0" i="0" dirty="0"/>
              <a:t>.</a:t>
            </a:r>
          </a:p>
          <a:p>
            <a:r>
              <a:rPr lang="en-GB" b="0" i="1" dirty="0"/>
              <a:t>What are the functional groups?</a:t>
            </a:r>
          </a:p>
          <a:p>
            <a:r>
              <a:rPr lang="en-GB" b="1" i="1" dirty="0"/>
              <a:t>There is a hydroxyl (OH) group on either end of the molecule. </a:t>
            </a:r>
          </a:p>
          <a:p>
            <a:r>
              <a:rPr lang="en-GB" b="0" i="0" dirty="0"/>
              <a:t>This is why it is called </a:t>
            </a:r>
            <a:r>
              <a:rPr lang="en-GB" b="0" i="0" dirty="0" err="1"/>
              <a:t>ethandiol</a:t>
            </a:r>
            <a:r>
              <a:rPr lang="en-GB" b="0" i="0" dirty="0"/>
              <a:t> as there are two of the functional group that make it an alcohol. </a:t>
            </a:r>
          </a:p>
          <a:p>
            <a:r>
              <a:rPr lang="en-GB" b="0" i="0" dirty="0"/>
              <a:t>This can react with another monomer, with its own functional groups. </a:t>
            </a:r>
          </a:p>
          <a:p>
            <a:r>
              <a:rPr lang="en-GB" b="1" i="0" dirty="0"/>
              <a:t>Animate </a:t>
            </a:r>
            <a:r>
              <a:rPr lang="en-GB" b="1" i="0" dirty="0" err="1"/>
              <a:t>butanedioic</a:t>
            </a:r>
            <a:r>
              <a:rPr lang="en-GB" b="1" i="0" dirty="0"/>
              <a:t> acid. </a:t>
            </a:r>
          </a:p>
          <a:p>
            <a:r>
              <a:rPr lang="en-GB" b="0" i="1" dirty="0"/>
              <a:t>What are the functional groups?</a:t>
            </a:r>
          </a:p>
          <a:p>
            <a:r>
              <a:rPr lang="en-GB" b="1" i="1" dirty="0"/>
              <a:t>There is a carboxyl (COOH) group on either end of the molecule. </a:t>
            </a:r>
          </a:p>
          <a:p>
            <a:r>
              <a:rPr lang="en-GB" b="0" i="0" dirty="0"/>
              <a:t>This is why it is called </a:t>
            </a:r>
            <a:r>
              <a:rPr lang="en-GB" b="0" i="0" dirty="0" err="1"/>
              <a:t>butanedioic</a:t>
            </a:r>
            <a:r>
              <a:rPr lang="en-GB" b="0" i="0" dirty="0"/>
              <a:t> acid as there are two of the functional group that make it a carboxylic acid. </a:t>
            </a:r>
          </a:p>
          <a:p>
            <a:endParaRPr lang="en-GB" b="0" i="0" dirty="0"/>
          </a:p>
          <a:p>
            <a:r>
              <a:rPr lang="en-GB" b="0" i="1" dirty="0"/>
              <a:t>What is produced when an alcohol reacts with a carboxylic acid?</a:t>
            </a:r>
          </a:p>
          <a:p>
            <a:r>
              <a:rPr lang="en-GB" b="1" i="1" dirty="0"/>
              <a:t>An ester. </a:t>
            </a:r>
          </a:p>
          <a:p>
            <a:r>
              <a:rPr lang="en-GB" b="0" i="1" dirty="0"/>
              <a:t>What is the other product of the reaction?</a:t>
            </a:r>
          </a:p>
          <a:p>
            <a:r>
              <a:rPr lang="en-GB" b="1" i="1" dirty="0"/>
              <a:t>Water. </a:t>
            </a:r>
          </a:p>
          <a:p>
            <a:r>
              <a:rPr lang="en-GB" b="0" i="0" dirty="0"/>
              <a:t>We can see from the functional groups that when these molecules react to form an ester, the hydrogen atom from the alcohol’s functional group and the OH from the carboxylic acid’s functional group bond to make a water molecule. </a:t>
            </a:r>
          </a:p>
          <a:p>
            <a:r>
              <a:rPr lang="en-GB" b="1" i="0" dirty="0"/>
              <a:t>Animate product.</a:t>
            </a:r>
          </a:p>
          <a:p>
            <a:r>
              <a:rPr lang="en-GB" b="0" i="0" dirty="0"/>
              <a:t>This is the same process that happens when an ester is formed. But the difference is that each of these monomers has a functional group on either end of the molecule, so rather than just making a single ester molecule, both ends of their molecules react and can continue to do this along the chain. This forms a polyester, as it has formed a long chain of esters. </a:t>
            </a:r>
          </a:p>
          <a:p>
            <a:r>
              <a:rPr lang="en-GB" b="0" i="0" dirty="0"/>
              <a:t>This represents just a section of the polymer that is produced, so that we can see what is happening to the functional groups. Wherever the functional groups have bonded, a water molecule will be produced. </a:t>
            </a:r>
          </a:p>
          <a:p>
            <a:r>
              <a:rPr lang="en-GB" b="0" i="0" dirty="0"/>
              <a:t>Just as we would use brackets to show a section of a polymer made through addition polymerisation, we would do the same for a polymer produced through condensation polymerisation. </a:t>
            </a:r>
          </a:p>
          <a:p>
            <a:r>
              <a:rPr lang="en-GB" b="1" i="0" dirty="0"/>
              <a:t>Animate brackets. </a:t>
            </a:r>
          </a:p>
          <a:p>
            <a:endParaRPr lang="en-GB" b="1"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5890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It can be quite complicated to show condensation polymerisation reactions with full displayed formulae, so we can represent them in simpler ways. </a:t>
            </a:r>
          </a:p>
          <a:p>
            <a:r>
              <a:rPr lang="en-GB" dirty="0"/>
              <a:t>There are different ways we can do this. </a:t>
            </a:r>
          </a:p>
          <a:p>
            <a:r>
              <a:rPr lang="en-GB" dirty="0"/>
              <a:t>Firstly, we can use the simplified formulae for the CH2 groups. </a:t>
            </a:r>
          </a:p>
          <a:p>
            <a:r>
              <a:rPr lang="en-GB" b="1" dirty="0"/>
              <a:t>Animate first section.</a:t>
            </a:r>
          </a:p>
          <a:p>
            <a:r>
              <a:rPr lang="en-GB" b="0" dirty="0"/>
              <a:t>In this way of representing the reaction, we have simplified the full displayed formula to just show the CH2 groups in the chains. </a:t>
            </a:r>
          </a:p>
          <a:p>
            <a:r>
              <a:rPr lang="en-GB" b="0" dirty="0"/>
              <a:t>We can also make it even simpler using symbols. </a:t>
            </a:r>
          </a:p>
          <a:p>
            <a:r>
              <a:rPr lang="en-GB" b="1" dirty="0"/>
              <a:t>Animate second section. </a:t>
            </a:r>
          </a:p>
          <a:p>
            <a:r>
              <a:rPr lang="en-GB" b="0" dirty="0"/>
              <a:t>Both of these represent the same reaction as on the previous slide, they can just be easier to represent. </a:t>
            </a:r>
          </a:p>
          <a:p>
            <a:r>
              <a:rPr lang="en-GB" b="0" dirty="0"/>
              <a:t>We know that a water molecule is made between ends of each monomer molecule, so for a given molecule (provided it is not at the end of the chain), it will produce two water molecules for every monomer. We can represent this as 2n H</a:t>
            </a:r>
            <a:r>
              <a:rPr lang="en-GB" b="0" baseline="-25000" dirty="0"/>
              <a:t>2</a:t>
            </a:r>
            <a:r>
              <a:rPr lang="en-GB" b="0" dirty="0"/>
              <a:t>O.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531496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A1CA0288-3EF9-5C00-A802-1BE06B51726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cxnSp>
        <p:nvCxnSpPr>
          <p:cNvPr id="3" name="Straight Connector 2">
            <a:extLst>
              <a:ext uri="{FF2B5EF4-FFF2-40B4-BE49-F238E27FC236}">
                <a16:creationId xmlns:a16="http://schemas.microsoft.com/office/drawing/2014/main" id="{594AEA53-AE7D-3BBD-4450-6427C5FC33A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cxnSp>
        <p:nvCxnSpPr>
          <p:cNvPr id="3" name="Straight Connector 2">
            <a:extLst>
              <a:ext uri="{FF2B5EF4-FFF2-40B4-BE49-F238E27FC236}">
                <a16:creationId xmlns:a16="http://schemas.microsoft.com/office/drawing/2014/main" id="{C5D7CCCA-AC76-1FD7-FA95-771EB4E50507}"/>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104DD608-9F4A-5057-38B6-AE5E8E4A024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5DC93083-E019-F1DF-DB2B-DFDA9A6A9F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A13FCAD1-01C9-BEE1-17F9-F98F9584B105}"/>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97703EC4-8CFA-A4DF-CFA5-FE06971D012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9A1CF30D-E75D-42E4-3D55-FD04821A553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A1A514B5-82A3-4ECE-A407-37944A665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D657B3F7-A43C-B4F0-1F74-A12F17E11FD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0C613ECA-E61B-52DB-4235-84954BED5F0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53C0-35ED-1189-10DB-F93D7FD7ECAF}"/>
              </a:ext>
            </a:extLst>
          </p:cNvPr>
          <p:cNvSpPr>
            <a:spLocks noGrp="1"/>
          </p:cNvSpPr>
          <p:nvPr>
            <p:ph type="title"/>
          </p:nvPr>
        </p:nvSpPr>
        <p:spPr/>
        <p:txBody>
          <a:bodyPr/>
          <a:lstStyle/>
          <a:p>
            <a:r>
              <a:rPr lang="en-GB" dirty="0">
                <a:latin typeface="Century Gothic" panose="020B0502020202020204" pitchFamily="34" charset="0"/>
              </a:rPr>
              <a:t>Condensation Polymerisation: Summary</a:t>
            </a:r>
          </a:p>
        </p:txBody>
      </p:sp>
      <p:sp>
        <p:nvSpPr>
          <p:cNvPr id="4" name="TextBox 3">
            <a:extLst>
              <a:ext uri="{FF2B5EF4-FFF2-40B4-BE49-F238E27FC236}">
                <a16:creationId xmlns:a16="http://schemas.microsoft.com/office/drawing/2014/main" id="{0E3EF282-DE49-9668-44B6-7E84EF5B6617}"/>
              </a:ext>
            </a:extLst>
          </p:cNvPr>
          <p:cNvSpPr txBox="1"/>
          <p:nvPr/>
        </p:nvSpPr>
        <p:spPr>
          <a:xfrm>
            <a:off x="461434" y="1205005"/>
            <a:ext cx="8699500" cy="830997"/>
          </a:xfrm>
          <a:prstGeom prst="rect">
            <a:avLst/>
          </a:prstGeom>
          <a:noFill/>
        </p:spPr>
        <p:txBody>
          <a:bodyPr wrap="square">
            <a:spAutoFit/>
          </a:bodyPr>
          <a:lstStyle/>
          <a:p>
            <a:r>
              <a:rPr lang="en-GB" sz="2400" dirty="0">
                <a:latin typeface="Century Gothic" panose="020B0502020202020204" pitchFamily="34" charset="0"/>
              </a:rPr>
              <a:t>Condensation polymerisation involves </a:t>
            </a:r>
            <a:r>
              <a:rPr lang="en-GB" sz="2400" b="1" dirty="0">
                <a:latin typeface="Century Gothic" panose="020B0502020202020204" pitchFamily="34" charset="0"/>
              </a:rPr>
              <a:t>monomers</a:t>
            </a:r>
            <a:r>
              <a:rPr lang="en-GB" sz="2400" dirty="0">
                <a:latin typeface="Century Gothic" panose="020B0502020202020204" pitchFamily="34" charset="0"/>
              </a:rPr>
              <a:t> with </a:t>
            </a:r>
            <a:r>
              <a:rPr lang="en-GB" sz="2400" b="1" dirty="0">
                <a:latin typeface="Century Gothic" panose="020B0502020202020204" pitchFamily="34" charset="0"/>
              </a:rPr>
              <a:t>two functional groups</a:t>
            </a:r>
            <a:r>
              <a:rPr lang="en-GB" sz="2400" dirty="0">
                <a:latin typeface="Century Gothic" panose="020B0502020202020204" pitchFamily="34" charset="0"/>
              </a:rPr>
              <a:t>. </a:t>
            </a:r>
          </a:p>
        </p:txBody>
      </p:sp>
      <p:sp>
        <p:nvSpPr>
          <p:cNvPr id="6" name="TextBox 5">
            <a:extLst>
              <a:ext uri="{FF2B5EF4-FFF2-40B4-BE49-F238E27FC236}">
                <a16:creationId xmlns:a16="http://schemas.microsoft.com/office/drawing/2014/main" id="{603F5FF4-DD08-38A4-3FB9-70EFE5F6EABC}"/>
              </a:ext>
            </a:extLst>
          </p:cNvPr>
          <p:cNvSpPr txBox="1"/>
          <p:nvPr/>
        </p:nvSpPr>
        <p:spPr>
          <a:xfrm>
            <a:off x="461433" y="4042602"/>
            <a:ext cx="9427634" cy="1200329"/>
          </a:xfrm>
          <a:prstGeom prst="rect">
            <a:avLst/>
          </a:prstGeom>
          <a:noFill/>
        </p:spPr>
        <p:txBody>
          <a:bodyPr wrap="square">
            <a:spAutoFit/>
          </a:bodyPr>
          <a:lstStyle/>
          <a:p>
            <a:r>
              <a:rPr lang="en-GB" sz="2400" dirty="0">
                <a:latin typeface="Century Gothic" panose="020B0502020202020204" pitchFamily="34" charset="0"/>
              </a:rPr>
              <a:t>The simplest polymers are produced from two different monomers with </a:t>
            </a:r>
            <a:r>
              <a:rPr lang="en-GB" sz="2400" b="1" dirty="0">
                <a:latin typeface="Century Gothic" panose="020B0502020202020204" pitchFamily="34" charset="0"/>
              </a:rPr>
              <a:t>two of the same functional groups </a:t>
            </a:r>
            <a:r>
              <a:rPr lang="en-GB" sz="2400" dirty="0">
                <a:latin typeface="Century Gothic" panose="020B0502020202020204" pitchFamily="34" charset="0"/>
              </a:rPr>
              <a:t>on each monomer.</a:t>
            </a:r>
          </a:p>
        </p:txBody>
      </p:sp>
      <p:sp>
        <p:nvSpPr>
          <p:cNvPr id="8" name="TextBox 7">
            <a:extLst>
              <a:ext uri="{FF2B5EF4-FFF2-40B4-BE49-F238E27FC236}">
                <a16:creationId xmlns:a16="http://schemas.microsoft.com/office/drawing/2014/main" id="{66A572D3-819F-CCD0-6376-11762B99AAE1}"/>
              </a:ext>
            </a:extLst>
          </p:cNvPr>
          <p:cNvSpPr txBox="1"/>
          <p:nvPr/>
        </p:nvSpPr>
        <p:spPr>
          <a:xfrm>
            <a:off x="461433" y="2447836"/>
            <a:ext cx="10375899" cy="1200329"/>
          </a:xfrm>
          <a:prstGeom prst="rect">
            <a:avLst/>
          </a:prstGeom>
          <a:noFill/>
        </p:spPr>
        <p:txBody>
          <a:bodyPr wrap="square">
            <a:spAutoFit/>
          </a:bodyPr>
          <a:lstStyle/>
          <a:p>
            <a:r>
              <a:rPr lang="en-GB" sz="2400" dirty="0">
                <a:latin typeface="Century Gothic" panose="020B0502020202020204" pitchFamily="34" charset="0"/>
              </a:rPr>
              <a:t>When these types of monomers react, they join together, usually losing small molecules such as water, and so the reactions are called </a:t>
            </a:r>
            <a:r>
              <a:rPr lang="en-GB" sz="2400" b="1" dirty="0">
                <a:latin typeface="Century Gothic" panose="020B0502020202020204" pitchFamily="34" charset="0"/>
              </a:rPr>
              <a:t>condensation</a:t>
            </a:r>
            <a:r>
              <a:rPr lang="en-GB" sz="2400" dirty="0">
                <a:latin typeface="Century Gothic" panose="020B0502020202020204" pitchFamily="34" charset="0"/>
              </a:rPr>
              <a:t> reactions.</a:t>
            </a:r>
          </a:p>
        </p:txBody>
      </p:sp>
    </p:spTree>
    <p:extLst>
      <p:ext uri="{BB962C8B-B14F-4D97-AF65-F5344CB8AC3E}">
        <p14:creationId xmlns:p14="http://schemas.microsoft.com/office/powerpoint/2010/main" val="2107769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difference between these two process?</a:t>
            </a:r>
          </a:p>
        </p:txBody>
      </p:sp>
      <p:sp>
        <p:nvSpPr>
          <p:cNvPr id="5" name="TextBox 4">
            <a:extLst>
              <a:ext uri="{FF2B5EF4-FFF2-40B4-BE49-F238E27FC236}">
                <a16:creationId xmlns:a16="http://schemas.microsoft.com/office/drawing/2014/main" id="{EE23E189-4F40-E84E-BF13-3786EF9E30C0}"/>
              </a:ext>
            </a:extLst>
          </p:cNvPr>
          <p:cNvSpPr txBox="1"/>
          <p:nvPr/>
        </p:nvSpPr>
        <p:spPr>
          <a:xfrm>
            <a:off x="2487230" y="889668"/>
            <a:ext cx="5132770" cy="1754326"/>
          </a:xfrm>
          <a:prstGeom prst="rect">
            <a:avLst/>
          </a:prstGeom>
          <a:noFill/>
          <a:ln>
            <a:noFill/>
          </a:ln>
        </p:spPr>
        <p:txBody>
          <a:bodyPr wrap="square" rtlCol="0">
            <a:spAutoFit/>
          </a:bodyPr>
          <a:lstStyle/>
          <a:p>
            <a:r>
              <a:rPr lang="en-US" sz="5400" dirty="0">
                <a:latin typeface="Century Gothic" panose="020B0502020202020204" pitchFamily="34" charset="0"/>
              </a:rPr>
              <a:t>Addition polymerisation</a:t>
            </a:r>
          </a:p>
        </p:txBody>
      </p:sp>
      <p:sp>
        <p:nvSpPr>
          <p:cNvPr id="8" name="TextBox 7">
            <a:extLst>
              <a:ext uri="{FF2B5EF4-FFF2-40B4-BE49-F238E27FC236}">
                <a16:creationId xmlns:a16="http://schemas.microsoft.com/office/drawing/2014/main" id="{204CC7AE-6FFE-1B49-9E2F-3E2DACB5DE9E}"/>
              </a:ext>
            </a:extLst>
          </p:cNvPr>
          <p:cNvSpPr txBox="1"/>
          <p:nvPr/>
        </p:nvSpPr>
        <p:spPr>
          <a:xfrm>
            <a:off x="2280883" y="3965622"/>
            <a:ext cx="5469466" cy="1754326"/>
          </a:xfrm>
          <a:prstGeom prst="rect">
            <a:avLst/>
          </a:prstGeom>
          <a:noFill/>
          <a:ln>
            <a:noFill/>
          </a:ln>
        </p:spPr>
        <p:txBody>
          <a:bodyPr wrap="square" rtlCol="0">
            <a:spAutoFit/>
          </a:bodyPr>
          <a:lstStyle/>
          <a:p>
            <a:r>
              <a:rPr lang="en-US" sz="5400" dirty="0">
                <a:latin typeface="Century Gothic" panose="020B0502020202020204" pitchFamily="34" charset="0"/>
              </a:rPr>
              <a:t>Condensation polymerisation</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918496" y="1602815"/>
            <a:ext cx="4810805" cy="3415304"/>
          </a:xfrm>
          <a:prstGeom prst="rect">
            <a:avLst/>
          </a:prstGeom>
        </p:spPr>
      </p:pic>
      <p:sp>
        <p:nvSpPr>
          <p:cNvPr id="3" name="TextBox 2">
            <a:extLst>
              <a:ext uri="{FF2B5EF4-FFF2-40B4-BE49-F238E27FC236}">
                <a16:creationId xmlns:a16="http://schemas.microsoft.com/office/drawing/2014/main" id="{73204995-F759-3685-7D6F-7E44D4C1C87E}"/>
              </a:ext>
            </a:extLst>
          </p:cNvPr>
          <p:cNvSpPr txBox="1"/>
          <p:nvPr/>
        </p:nvSpPr>
        <p:spPr>
          <a:xfrm>
            <a:off x="8128000" y="1170113"/>
            <a:ext cx="3166532" cy="4893647"/>
          </a:xfrm>
          <a:prstGeom prst="rect">
            <a:avLst/>
          </a:prstGeom>
          <a:noFill/>
        </p:spPr>
        <p:txBody>
          <a:bodyPr wrap="square" rtlCol="0">
            <a:spAutoFit/>
          </a:bodyPr>
          <a:lstStyle/>
          <a:p>
            <a:r>
              <a:rPr lang="en-GB" sz="2400" i="1" dirty="0">
                <a:latin typeface="Century Gothic" panose="020B0502020202020204" pitchFamily="34" charset="0"/>
              </a:rPr>
              <a:t>What do the monomers or reactants need to have in each?</a:t>
            </a:r>
          </a:p>
          <a:p>
            <a:endParaRPr lang="en-GB" sz="2400" i="1" dirty="0">
              <a:latin typeface="Century Gothic" panose="020B0502020202020204" pitchFamily="34" charset="0"/>
            </a:endParaRPr>
          </a:p>
          <a:p>
            <a:endParaRPr lang="en-GB" sz="2400" i="1" dirty="0">
              <a:latin typeface="Century Gothic" panose="020B0502020202020204" pitchFamily="34" charset="0"/>
            </a:endParaRPr>
          </a:p>
          <a:p>
            <a:r>
              <a:rPr lang="en-GB" sz="2400" i="1" dirty="0">
                <a:latin typeface="Century Gothic" panose="020B0502020202020204" pitchFamily="34" charset="0"/>
              </a:rPr>
              <a:t>What are the products of each?</a:t>
            </a:r>
          </a:p>
          <a:p>
            <a:endParaRPr lang="en-GB" sz="2400" i="1" dirty="0">
              <a:latin typeface="Century Gothic" panose="020B0502020202020204" pitchFamily="34" charset="0"/>
            </a:endParaRPr>
          </a:p>
          <a:p>
            <a:endParaRPr lang="en-GB" sz="2400" i="1" dirty="0">
              <a:latin typeface="Century Gothic" panose="020B0502020202020204" pitchFamily="34" charset="0"/>
            </a:endParaRPr>
          </a:p>
          <a:p>
            <a:r>
              <a:rPr lang="en-GB" sz="2400" i="1" dirty="0">
                <a:latin typeface="Century Gothic" panose="020B0502020202020204" pitchFamily="34" charset="0"/>
              </a:rPr>
              <a:t>Do they have anything in common?</a:t>
            </a:r>
          </a:p>
        </p:txBody>
      </p:sp>
    </p:spTree>
    <p:extLst>
      <p:ext uri="{BB962C8B-B14F-4D97-AF65-F5344CB8AC3E}">
        <p14:creationId xmlns:p14="http://schemas.microsoft.com/office/powerpoint/2010/main" val="2783608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652863" y="1426204"/>
            <a:ext cx="4764870" cy="1569660"/>
          </a:xfrm>
          <a:prstGeom prst="rect">
            <a:avLst/>
          </a:prstGeom>
          <a:noFill/>
          <a:ln>
            <a:noFill/>
          </a:ln>
        </p:spPr>
        <p:txBody>
          <a:bodyPr wrap="square" rtlCol="0">
            <a:spAutoFit/>
          </a:bodyPr>
          <a:lstStyle/>
          <a:p>
            <a:pPr algn="ctr"/>
            <a:r>
              <a:rPr lang="en-US" sz="2400" dirty="0">
                <a:latin typeface="Century Gothic" panose="020B0502020202020204" pitchFamily="34" charset="0"/>
              </a:rPr>
              <a:t>Addition polymerisation is a physical process while condensation polymerisation is a chemical reaction</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3954921"/>
            <a:ext cx="3194613" cy="1938992"/>
          </a:xfrm>
          <a:prstGeom prst="rect">
            <a:avLst/>
          </a:prstGeom>
          <a:noFill/>
          <a:ln>
            <a:noFill/>
          </a:ln>
        </p:spPr>
        <p:txBody>
          <a:bodyPr wrap="square" rtlCol="0">
            <a:spAutoFit/>
          </a:bodyPr>
          <a:lstStyle/>
          <a:p>
            <a:pPr algn="ctr"/>
            <a:r>
              <a:rPr lang="en-US" sz="2400" dirty="0">
                <a:latin typeface="Century Gothic" panose="020B0502020202020204" pitchFamily="34" charset="0"/>
              </a:rPr>
              <a:t>Condensation polymerisation produces a polymer and a small molecule</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508602" y="3885390"/>
            <a:ext cx="2670198" cy="2308324"/>
          </a:xfrm>
          <a:prstGeom prst="rect">
            <a:avLst/>
          </a:prstGeom>
          <a:noFill/>
          <a:ln>
            <a:noFill/>
          </a:ln>
        </p:spPr>
        <p:txBody>
          <a:bodyPr wrap="square" rtlCol="0">
            <a:spAutoFit/>
          </a:bodyPr>
          <a:lstStyle/>
          <a:p>
            <a:pPr algn="ctr"/>
            <a:r>
              <a:rPr lang="en-US" sz="2400" dirty="0">
                <a:latin typeface="Century Gothic" panose="020B0502020202020204" pitchFamily="34" charset="0"/>
              </a:rPr>
              <a:t>Monomers for condensation polymerisation must contain one functional group</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517469" y="1174228"/>
            <a:ext cx="3194613" cy="1569660"/>
          </a:xfrm>
          <a:prstGeom prst="rect">
            <a:avLst/>
          </a:prstGeom>
          <a:noFill/>
          <a:ln>
            <a:noFill/>
          </a:ln>
        </p:spPr>
        <p:txBody>
          <a:bodyPr wrap="square" rtlCol="0">
            <a:spAutoFit/>
          </a:bodyPr>
          <a:lstStyle/>
          <a:p>
            <a:pPr algn="ctr"/>
            <a:r>
              <a:rPr lang="en-US" sz="2400" dirty="0">
                <a:latin typeface="Century Gothic" panose="020B0502020202020204" pitchFamily="34" charset="0"/>
              </a:rPr>
              <a:t>Alkenes can be monomers for addition polymerisation</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47831" y="848310"/>
            <a:ext cx="11060329" cy="3046988"/>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a polymer.</a:t>
            </a:r>
          </a:p>
          <a:p>
            <a:pPr marL="457200" indent="-457200">
              <a:buAutoNum type="arabicPeriod"/>
            </a:pPr>
            <a:r>
              <a:rPr lang="en-GB" sz="2400" dirty="0">
                <a:latin typeface="Century Gothic" panose="020B0502020202020204" pitchFamily="34" charset="0"/>
              </a:rPr>
              <a:t>Define a monomer. </a:t>
            </a:r>
          </a:p>
          <a:p>
            <a:pPr marL="457200" indent="-457200">
              <a:buAutoNum type="arabicPeriod"/>
            </a:pPr>
            <a:r>
              <a:rPr lang="en-GB" sz="2400" dirty="0">
                <a:latin typeface="Century Gothic" panose="020B0502020202020204" pitchFamily="34" charset="0"/>
              </a:rPr>
              <a:t>State what the monomers need for condensation polymerisation to occur.</a:t>
            </a:r>
          </a:p>
          <a:p>
            <a:pPr marL="457200" indent="-457200">
              <a:buAutoNum type="arabicPeriod"/>
            </a:pPr>
            <a:r>
              <a:rPr lang="en-GB" sz="2400" dirty="0">
                <a:latin typeface="Century Gothic" panose="020B0502020202020204" pitchFamily="34" charset="0"/>
              </a:rPr>
              <a:t>State the products of a condensation polymerisation reaction.</a:t>
            </a:r>
          </a:p>
          <a:p>
            <a:pPr marL="457200" indent="-457200">
              <a:buAutoNum type="arabicPeriod"/>
            </a:pPr>
            <a:r>
              <a:rPr lang="en-GB" sz="2400" dirty="0">
                <a:latin typeface="Century Gothic" panose="020B0502020202020204" pitchFamily="34" charset="0"/>
              </a:rPr>
              <a:t>Name the functional group found in alcohols.</a:t>
            </a:r>
          </a:p>
          <a:p>
            <a:pPr marL="457200" indent="-457200">
              <a:buAutoNum type="arabicPeriod"/>
            </a:pPr>
            <a:r>
              <a:rPr lang="en-GB" sz="2400" dirty="0">
                <a:latin typeface="Century Gothic" panose="020B0502020202020204" pitchFamily="34" charset="0"/>
              </a:rPr>
              <a:t>Name the functional group found in carboxylic acids. </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161718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768789"/>
            <a:ext cx="11311342" cy="3108543"/>
          </a:xfrm>
          <a:prstGeom prst="rect">
            <a:avLst/>
          </a:prstGeom>
          <a:noFill/>
        </p:spPr>
        <p:txBody>
          <a:bodyPr wrap="square">
            <a:spAutoFit/>
          </a:bodyPr>
          <a:lstStyle/>
          <a:p>
            <a:pPr marL="457200" indent="-457200">
              <a:buAutoNum type="arabicPeriod"/>
            </a:pPr>
            <a:r>
              <a:rPr lang="en-GB" sz="2800" b="1" dirty="0">
                <a:solidFill>
                  <a:schemeClr val="accent2">
                    <a:lumMod val="60000"/>
                    <a:lumOff val="40000"/>
                  </a:schemeClr>
                </a:solidFill>
                <a:latin typeface="Century Gothic" panose="020B0502020202020204" pitchFamily="34" charset="0"/>
              </a:rPr>
              <a:t>Long chain molecules made of many units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Small molecules that can be joined together to make a polymer.</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Each monomer requires two functional groups.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A polymer and a small molecule (usually water) are formed.</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Hydroxyl group</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Carboxyl group</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I: Types of polymerisation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1022680" cy="1569660"/>
          </a:xfrm>
          <a:prstGeom prst="rect">
            <a:avLst/>
          </a:prstGeom>
          <a:noFill/>
        </p:spPr>
        <p:txBody>
          <a:bodyPr wrap="square">
            <a:spAutoFit/>
          </a:bodyPr>
          <a:lstStyle/>
          <a:p>
            <a:r>
              <a:rPr lang="en-US" sz="2400" dirty="0">
                <a:latin typeface="Century Gothic" panose="020B0502020202020204" pitchFamily="34" charset="0"/>
              </a:rPr>
              <a:t>The formulae below show two monomers.</a:t>
            </a:r>
          </a:p>
          <a:p>
            <a:endParaRPr lang="en-US" sz="2400" dirty="0">
              <a:latin typeface="Century Gothic" panose="020B0502020202020204" pitchFamily="34" charset="0"/>
            </a:endParaRPr>
          </a:p>
          <a:p>
            <a:r>
              <a:rPr lang="en-US" sz="2400" dirty="0">
                <a:latin typeface="Century Gothic" panose="020B0502020202020204" pitchFamily="34" charset="0"/>
              </a:rPr>
              <a:t>Explain what type of polymerisation would happen when many of the two monomers reacted. </a:t>
            </a:r>
          </a:p>
        </p:txBody>
      </p:sp>
      <p:cxnSp>
        <p:nvCxnSpPr>
          <p:cNvPr id="17" name="Straight Connector 16">
            <a:extLst>
              <a:ext uri="{FF2B5EF4-FFF2-40B4-BE49-F238E27FC236}">
                <a16:creationId xmlns:a16="http://schemas.microsoft.com/office/drawing/2014/main" id="{E97BFE6F-D48E-6327-5759-660ED6FE3C9E}"/>
              </a:ext>
            </a:extLst>
          </p:cNvPr>
          <p:cNvCxnSpPr>
            <a:cxnSpLocks/>
          </p:cNvCxnSpPr>
          <p:nvPr/>
        </p:nvCxnSpPr>
        <p:spPr>
          <a:xfrm>
            <a:off x="2205555" y="3004144"/>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707895-BF72-4550-2591-ED254921F73A}"/>
              </a:ext>
            </a:extLst>
          </p:cNvPr>
          <p:cNvCxnSpPr>
            <a:cxnSpLocks/>
          </p:cNvCxnSpPr>
          <p:nvPr/>
        </p:nvCxnSpPr>
        <p:spPr>
          <a:xfrm>
            <a:off x="3284509" y="303219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Box 101">
            <a:extLst>
              <a:ext uri="{FF2B5EF4-FFF2-40B4-BE49-F238E27FC236}">
                <a16:creationId xmlns:a16="http://schemas.microsoft.com/office/drawing/2014/main" id="{8F8E8012-62A5-0697-954F-9B321CB7D90E}"/>
              </a:ext>
            </a:extLst>
          </p:cNvPr>
          <p:cNvSpPr txBox="1"/>
          <p:nvPr/>
        </p:nvSpPr>
        <p:spPr>
          <a:xfrm>
            <a:off x="1418163" y="2719157"/>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50" name="Straight Connector 49">
            <a:extLst>
              <a:ext uri="{FF2B5EF4-FFF2-40B4-BE49-F238E27FC236}">
                <a16:creationId xmlns:a16="http://schemas.microsoft.com/office/drawing/2014/main" id="{04EB53C1-D804-9141-DEC0-9B61A8859C18}"/>
              </a:ext>
            </a:extLst>
          </p:cNvPr>
          <p:cNvCxnSpPr>
            <a:cxnSpLocks/>
          </p:cNvCxnSpPr>
          <p:nvPr/>
        </p:nvCxnSpPr>
        <p:spPr>
          <a:xfrm>
            <a:off x="1066241" y="299832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 Box 102">
            <a:extLst>
              <a:ext uri="{FF2B5EF4-FFF2-40B4-BE49-F238E27FC236}">
                <a16:creationId xmlns:a16="http://schemas.microsoft.com/office/drawing/2014/main" id="{32EE8D90-63EE-51F7-BABD-538457E969D9}"/>
              </a:ext>
            </a:extLst>
          </p:cNvPr>
          <p:cNvSpPr txBox="1"/>
          <p:nvPr/>
        </p:nvSpPr>
        <p:spPr>
          <a:xfrm>
            <a:off x="402164" y="2740535"/>
            <a:ext cx="77893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HO</a:t>
            </a:r>
            <a:endParaRPr lang="en-GB" sz="1600" b="1" dirty="0">
              <a:effectLst/>
              <a:latin typeface="Times New Roman" panose="02020603050405020304" pitchFamily="18" charset="0"/>
              <a:ea typeface="Times New Roman" panose="02020603050405020304" pitchFamily="18" charset="0"/>
            </a:endParaRPr>
          </a:p>
        </p:txBody>
      </p:sp>
      <p:sp>
        <p:nvSpPr>
          <p:cNvPr id="58" name="Text Box 102">
            <a:extLst>
              <a:ext uri="{FF2B5EF4-FFF2-40B4-BE49-F238E27FC236}">
                <a16:creationId xmlns:a16="http://schemas.microsoft.com/office/drawing/2014/main" id="{ABF09604-76A0-934B-05CC-1D20D50D0FBB}"/>
              </a:ext>
            </a:extLst>
          </p:cNvPr>
          <p:cNvSpPr txBox="1"/>
          <p:nvPr/>
        </p:nvSpPr>
        <p:spPr>
          <a:xfrm>
            <a:off x="3597809" y="2740535"/>
            <a:ext cx="8514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O</a:t>
            </a:r>
            <a:r>
              <a:rPr lang="en-GB" sz="2800" b="1" dirty="0">
                <a:effectLst/>
                <a:latin typeface="Century Gothic" panose="020B0502020202020204" pitchFamily="34" charset="0"/>
                <a:ea typeface="Times New Roman" panose="02020603050405020304" pitchFamily="18" charset="0"/>
              </a:rPr>
              <a:t>H</a:t>
            </a:r>
            <a:endParaRPr lang="en-GB" sz="1600" b="1" dirty="0">
              <a:effectLst/>
              <a:latin typeface="Times New Roman" panose="02020603050405020304" pitchFamily="18" charset="0"/>
              <a:ea typeface="Times New Roman" panose="02020603050405020304" pitchFamily="18" charset="0"/>
            </a:endParaRPr>
          </a:p>
        </p:txBody>
      </p:sp>
      <p:sp>
        <p:nvSpPr>
          <p:cNvPr id="59" name="Text Box 102">
            <a:extLst>
              <a:ext uri="{FF2B5EF4-FFF2-40B4-BE49-F238E27FC236}">
                <a16:creationId xmlns:a16="http://schemas.microsoft.com/office/drawing/2014/main" id="{A3B83714-C89B-AC45-3F68-9CF74F993774}"/>
              </a:ext>
            </a:extLst>
          </p:cNvPr>
          <p:cNvSpPr txBox="1"/>
          <p:nvPr/>
        </p:nvSpPr>
        <p:spPr>
          <a:xfrm>
            <a:off x="4838698" y="2672803"/>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60" name="Text Box 101">
            <a:extLst>
              <a:ext uri="{FF2B5EF4-FFF2-40B4-BE49-F238E27FC236}">
                <a16:creationId xmlns:a16="http://schemas.microsoft.com/office/drawing/2014/main" id="{23D02128-1C4D-215A-8174-E0671BEE94FA}"/>
              </a:ext>
            </a:extLst>
          </p:cNvPr>
          <p:cNvSpPr txBox="1"/>
          <p:nvPr/>
        </p:nvSpPr>
        <p:spPr>
          <a:xfrm>
            <a:off x="2518829" y="2709335"/>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63" name="Straight Connector 62">
            <a:extLst>
              <a:ext uri="{FF2B5EF4-FFF2-40B4-BE49-F238E27FC236}">
                <a16:creationId xmlns:a16="http://schemas.microsoft.com/office/drawing/2014/main" id="{728C6EA7-B0AF-93DA-28DA-015404CB5E4C}"/>
              </a:ext>
            </a:extLst>
          </p:cNvPr>
          <p:cNvCxnSpPr>
            <a:cxnSpLocks/>
          </p:cNvCxnSpPr>
          <p:nvPr/>
        </p:nvCxnSpPr>
        <p:spPr>
          <a:xfrm>
            <a:off x="7996755" y="2970278"/>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DF6830-1A85-31AD-70D0-1B6526F7603E}"/>
              </a:ext>
            </a:extLst>
          </p:cNvPr>
          <p:cNvCxnSpPr>
            <a:cxnSpLocks/>
          </p:cNvCxnSpPr>
          <p:nvPr/>
        </p:nvCxnSpPr>
        <p:spPr>
          <a:xfrm>
            <a:off x="9075709" y="299832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 Box 101">
            <a:extLst>
              <a:ext uri="{FF2B5EF4-FFF2-40B4-BE49-F238E27FC236}">
                <a16:creationId xmlns:a16="http://schemas.microsoft.com/office/drawing/2014/main" id="{20B71066-9090-C43C-D686-3B6D5262D769}"/>
              </a:ext>
            </a:extLst>
          </p:cNvPr>
          <p:cNvSpPr txBox="1"/>
          <p:nvPr/>
        </p:nvSpPr>
        <p:spPr>
          <a:xfrm>
            <a:off x="7209363" y="2685291"/>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66" name="Straight Connector 65">
            <a:extLst>
              <a:ext uri="{FF2B5EF4-FFF2-40B4-BE49-F238E27FC236}">
                <a16:creationId xmlns:a16="http://schemas.microsoft.com/office/drawing/2014/main" id="{1B389319-484E-6C4F-A195-330AC5B10642}"/>
              </a:ext>
            </a:extLst>
          </p:cNvPr>
          <p:cNvCxnSpPr>
            <a:cxnSpLocks/>
          </p:cNvCxnSpPr>
          <p:nvPr/>
        </p:nvCxnSpPr>
        <p:spPr>
          <a:xfrm>
            <a:off x="6857441" y="2964456"/>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Text Box 102">
            <a:extLst>
              <a:ext uri="{FF2B5EF4-FFF2-40B4-BE49-F238E27FC236}">
                <a16:creationId xmlns:a16="http://schemas.microsoft.com/office/drawing/2014/main" id="{291068AA-1E13-2B65-BF48-DC7F59294A82}"/>
              </a:ext>
            </a:extLst>
          </p:cNvPr>
          <p:cNvSpPr txBox="1"/>
          <p:nvPr/>
        </p:nvSpPr>
        <p:spPr>
          <a:xfrm>
            <a:off x="5634565" y="2706669"/>
            <a:ext cx="133773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HO</a:t>
            </a:r>
            <a:r>
              <a:rPr lang="en-GB" sz="2800" b="1" dirty="0">
                <a:effectLst/>
                <a:latin typeface="Century Gothic" panose="020B0502020202020204" pitchFamily="34" charset="0"/>
                <a:ea typeface="Times New Roman" panose="02020603050405020304" pitchFamily="18" charset="0"/>
              </a:rPr>
              <a:t>OC</a:t>
            </a:r>
            <a:endParaRPr lang="en-GB" sz="1600" b="1" dirty="0">
              <a:effectLst/>
              <a:latin typeface="Times New Roman" panose="02020603050405020304" pitchFamily="18" charset="0"/>
              <a:ea typeface="Times New Roman" panose="02020603050405020304" pitchFamily="18" charset="0"/>
            </a:endParaRPr>
          </a:p>
        </p:txBody>
      </p:sp>
      <p:sp>
        <p:nvSpPr>
          <p:cNvPr id="68" name="Text Box 102">
            <a:extLst>
              <a:ext uri="{FF2B5EF4-FFF2-40B4-BE49-F238E27FC236}">
                <a16:creationId xmlns:a16="http://schemas.microsoft.com/office/drawing/2014/main" id="{26485876-ED49-C148-9F97-2C86ED0296C0}"/>
              </a:ext>
            </a:extLst>
          </p:cNvPr>
          <p:cNvSpPr txBox="1"/>
          <p:nvPr/>
        </p:nvSpPr>
        <p:spPr>
          <a:xfrm>
            <a:off x="9389009" y="2706669"/>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COO</a:t>
            </a:r>
            <a:r>
              <a:rPr lang="en-GB" sz="2800" b="1" dirty="0">
                <a:effectLst/>
                <a:latin typeface="Century Gothic" panose="020B0502020202020204" pitchFamily="34" charset="0"/>
                <a:ea typeface="Times New Roman" panose="02020603050405020304" pitchFamily="18" charset="0"/>
              </a:rPr>
              <a:t>H</a:t>
            </a:r>
            <a:endParaRPr lang="en-GB" sz="1600" b="1" dirty="0">
              <a:effectLst/>
              <a:latin typeface="Times New Roman" panose="02020603050405020304" pitchFamily="18" charset="0"/>
              <a:ea typeface="Times New Roman" panose="02020603050405020304" pitchFamily="18" charset="0"/>
            </a:endParaRPr>
          </a:p>
        </p:txBody>
      </p:sp>
      <p:sp>
        <p:nvSpPr>
          <p:cNvPr id="69" name="Text Box 101">
            <a:extLst>
              <a:ext uri="{FF2B5EF4-FFF2-40B4-BE49-F238E27FC236}">
                <a16:creationId xmlns:a16="http://schemas.microsoft.com/office/drawing/2014/main" id="{D542999D-E3CA-8B57-4CF0-A3CAF25BC6A0}"/>
              </a:ext>
            </a:extLst>
          </p:cNvPr>
          <p:cNvSpPr txBox="1"/>
          <p:nvPr/>
        </p:nvSpPr>
        <p:spPr>
          <a:xfrm>
            <a:off x="8310029" y="2675469"/>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70" name="TextBox 69">
            <a:extLst>
              <a:ext uri="{FF2B5EF4-FFF2-40B4-BE49-F238E27FC236}">
                <a16:creationId xmlns:a16="http://schemas.microsoft.com/office/drawing/2014/main" id="{8A5AB695-2E61-6C02-82F0-266F879035B7}"/>
              </a:ext>
            </a:extLst>
          </p:cNvPr>
          <p:cNvSpPr txBox="1"/>
          <p:nvPr/>
        </p:nvSpPr>
        <p:spPr>
          <a:xfrm>
            <a:off x="194734" y="38910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Both monomers contain two functional groups. </a:t>
            </a:r>
          </a:p>
        </p:txBody>
      </p:sp>
      <p:sp>
        <p:nvSpPr>
          <p:cNvPr id="71" name="Oval 70">
            <a:extLst>
              <a:ext uri="{FF2B5EF4-FFF2-40B4-BE49-F238E27FC236}">
                <a16:creationId xmlns:a16="http://schemas.microsoft.com/office/drawing/2014/main" id="{3302D2C0-9B11-2DB2-97A8-61B30200A762}"/>
              </a:ext>
            </a:extLst>
          </p:cNvPr>
          <p:cNvSpPr/>
          <p:nvPr/>
        </p:nvSpPr>
        <p:spPr>
          <a:xfrm>
            <a:off x="266701" y="2628899"/>
            <a:ext cx="1066800" cy="774703"/>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473A4CB9-4010-EFC6-B3C7-CF612C56A312}"/>
              </a:ext>
            </a:extLst>
          </p:cNvPr>
          <p:cNvSpPr/>
          <p:nvPr/>
        </p:nvSpPr>
        <p:spPr>
          <a:xfrm>
            <a:off x="3486151" y="2628899"/>
            <a:ext cx="1066800" cy="774703"/>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FB5C3495-A8B6-5900-F552-05ACE13582DF}"/>
              </a:ext>
            </a:extLst>
          </p:cNvPr>
          <p:cNvSpPr/>
          <p:nvPr/>
        </p:nvSpPr>
        <p:spPr>
          <a:xfrm>
            <a:off x="5353050" y="2590799"/>
            <a:ext cx="1714499" cy="8382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ACF7F7C9-7071-1DF4-E4BD-C2994D39876B}"/>
              </a:ext>
            </a:extLst>
          </p:cNvPr>
          <p:cNvSpPr/>
          <p:nvPr/>
        </p:nvSpPr>
        <p:spPr>
          <a:xfrm>
            <a:off x="9277350" y="2571749"/>
            <a:ext cx="1714499" cy="8382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091A2552-1108-B26E-3444-25B87603E96A}"/>
              </a:ext>
            </a:extLst>
          </p:cNvPr>
          <p:cNvSpPr txBox="1"/>
          <p:nvPr/>
        </p:nvSpPr>
        <p:spPr>
          <a:xfrm>
            <a:off x="194734" y="4500655"/>
            <a:ext cx="8699500"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means they would react in a condensation polymerisation reaction. </a:t>
            </a:r>
          </a:p>
        </p:txBody>
      </p:sp>
      <p:sp>
        <p:nvSpPr>
          <p:cNvPr id="77" name="TextBox 76">
            <a:extLst>
              <a:ext uri="{FF2B5EF4-FFF2-40B4-BE49-F238E27FC236}">
                <a16:creationId xmlns:a16="http://schemas.microsoft.com/office/drawing/2014/main" id="{D08FA9E1-65BC-56A6-698B-9028280A6815}"/>
              </a:ext>
            </a:extLst>
          </p:cNvPr>
          <p:cNvSpPr txBox="1"/>
          <p:nvPr/>
        </p:nvSpPr>
        <p:spPr>
          <a:xfrm>
            <a:off x="213784" y="54912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would produce a polymer and water.</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2" grpId="0" animBg="1"/>
      <p:bldP spid="73" grpId="0" animBg="1"/>
      <p:bldP spid="75" grpId="0" animBg="1"/>
      <p:bldP spid="76" grpId="0"/>
      <p:bldP spid="7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We: Types of polymerisation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1022680" cy="1569660"/>
          </a:xfrm>
          <a:prstGeom prst="rect">
            <a:avLst/>
          </a:prstGeom>
          <a:noFill/>
        </p:spPr>
        <p:txBody>
          <a:bodyPr wrap="square">
            <a:spAutoFit/>
          </a:bodyPr>
          <a:lstStyle/>
          <a:p>
            <a:r>
              <a:rPr lang="en-US" sz="2400" dirty="0">
                <a:latin typeface="Century Gothic" panose="020B0502020202020204" pitchFamily="34" charset="0"/>
              </a:rPr>
              <a:t>The formulae below show two monomers.</a:t>
            </a:r>
          </a:p>
          <a:p>
            <a:endParaRPr lang="en-US" sz="2400" dirty="0">
              <a:latin typeface="Century Gothic" panose="020B0502020202020204" pitchFamily="34" charset="0"/>
            </a:endParaRPr>
          </a:p>
          <a:p>
            <a:r>
              <a:rPr lang="en-US" sz="2400" dirty="0">
                <a:latin typeface="Century Gothic" panose="020B0502020202020204" pitchFamily="34" charset="0"/>
              </a:rPr>
              <a:t>Explain what type of polymerisation would happen when many of the two monomers reacted. </a:t>
            </a:r>
          </a:p>
        </p:txBody>
      </p:sp>
      <p:cxnSp>
        <p:nvCxnSpPr>
          <p:cNvPr id="17" name="Straight Connector 16">
            <a:extLst>
              <a:ext uri="{FF2B5EF4-FFF2-40B4-BE49-F238E27FC236}">
                <a16:creationId xmlns:a16="http://schemas.microsoft.com/office/drawing/2014/main" id="{E97BFE6F-D48E-6327-5759-660ED6FE3C9E}"/>
              </a:ext>
            </a:extLst>
          </p:cNvPr>
          <p:cNvCxnSpPr>
            <a:cxnSpLocks/>
          </p:cNvCxnSpPr>
          <p:nvPr/>
        </p:nvCxnSpPr>
        <p:spPr>
          <a:xfrm>
            <a:off x="2853255" y="2946994"/>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18707895-BF72-4550-2591-ED254921F73A}"/>
              </a:ext>
            </a:extLst>
          </p:cNvPr>
          <p:cNvCxnSpPr>
            <a:cxnSpLocks/>
          </p:cNvCxnSpPr>
          <p:nvPr/>
        </p:nvCxnSpPr>
        <p:spPr>
          <a:xfrm>
            <a:off x="2846359" y="286074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 Box 101">
            <a:extLst>
              <a:ext uri="{FF2B5EF4-FFF2-40B4-BE49-F238E27FC236}">
                <a16:creationId xmlns:a16="http://schemas.microsoft.com/office/drawing/2014/main" id="{8F8E8012-62A5-0697-954F-9B321CB7D90E}"/>
              </a:ext>
            </a:extLst>
          </p:cNvPr>
          <p:cNvSpPr txBox="1"/>
          <p:nvPr/>
        </p:nvSpPr>
        <p:spPr>
          <a:xfrm>
            <a:off x="2065863" y="2662007"/>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59" name="Text Box 102">
            <a:extLst>
              <a:ext uri="{FF2B5EF4-FFF2-40B4-BE49-F238E27FC236}">
                <a16:creationId xmlns:a16="http://schemas.microsoft.com/office/drawing/2014/main" id="{A3B83714-C89B-AC45-3F68-9CF74F993774}"/>
              </a:ext>
            </a:extLst>
          </p:cNvPr>
          <p:cNvSpPr txBox="1"/>
          <p:nvPr/>
        </p:nvSpPr>
        <p:spPr>
          <a:xfrm>
            <a:off x="4838698" y="2672803"/>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60" name="Text Box 101">
            <a:extLst>
              <a:ext uri="{FF2B5EF4-FFF2-40B4-BE49-F238E27FC236}">
                <a16:creationId xmlns:a16="http://schemas.microsoft.com/office/drawing/2014/main" id="{23D02128-1C4D-215A-8174-E0671BEE94FA}"/>
              </a:ext>
            </a:extLst>
          </p:cNvPr>
          <p:cNvSpPr txBox="1"/>
          <p:nvPr/>
        </p:nvSpPr>
        <p:spPr>
          <a:xfrm>
            <a:off x="3223679" y="2652185"/>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63" name="Straight Connector 62">
            <a:extLst>
              <a:ext uri="{FF2B5EF4-FFF2-40B4-BE49-F238E27FC236}">
                <a16:creationId xmlns:a16="http://schemas.microsoft.com/office/drawing/2014/main" id="{728C6EA7-B0AF-93DA-28DA-015404CB5E4C}"/>
              </a:ext>
            </a:extLst>
          </p:cNvPr>
          <p:cNvCxnSpPr>
            <a:cxnSpLocks/>
          </p:cNvCxnSpPr>
          <p:nvPr/>
        </p:nvCxnSpPr>
        <p:spPr>
          <a:xfrm>
            <a:off x="7158555" y="2970278"/>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1DF6830-1A85-31AD-70D0-1B6526F7603E}"/>
              </a:ext>
            </a:extLst>
          </p:cNvPr>
          <p:cNvCxnSpPr>
            <a:cxnSpLocks/>
          </p:cNvCxnSpPr>
          <p:nvPr/>
        </p:nvCxnSpPr>
        <p:spPr>
          <a:xfrm>
            <a:off x="7151659" y="286497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 Box 101">
            <a:extLst>
              <a:ext uri="{FF2B5EF4-FFF2-40B4-BE49-F238E27FC236}">
                <a16:creationId xmlns:a16="http://schemas.microsoft.com/office/drawing/2014/main" id="{20B71066-9090-C43C-D686-3B6D5262D769}"/>
              </a:ext>
            </a:extLst>
          </p:cNvPr>
          <p:cNvSpPr txBox="1"/>
          <p:nvPr/>
        </p:nvSpPr>
        <p:spPr>
          <a:xfrm>
            <a:off x="6371163" y="2685291"/>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69" name="Text Box 101">
            <a:extLst>
              <a:ext uri="{FF2B5EF4-FFF2-40B4-BE49-F238E27FC236}">
                <a16:creationId xmlns:a16="http://schemas.microsoft.com/office/drawing/2014/main" id="{D542999D-E3CA-8B57-4CF0-A3CAF25BC6A0}"/>
              </a:ext>
            </a:extLst>
          </p:cNvPr>
          <p:cNvSpPr txBox="1"/>
          <p:nvPr/>
        </p:nvSpPr>
        <p:spPr>
          <a:xfrm>
            <a:off x="7471829" y="2675469"/>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70" name="TextBox 69">
            <a:extLst>
              <a:ext uri="{FF2B5EF4-FFF2-40B4-BE49-F238E27FC236}">
                <a16:creationId xmlns:a16="http://schemas.microsoft.com/office/drawing/2014/main" id="{8A5AB695-2E61-6C02-82F0-266F879035B7}"/>
              </a:ext>
            </a:extLst>
          </p:cNvPr>
          <p:cNvSpPr txBox="1"/>
          <p:nvPr/>
        </p:nvSpPr>
        <p:spPr>
          <a:xfrm>
            <a:off x="194734" y="38910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Both monomers contain a double bond. </a:t>
            </a:r>
          </a:p>
        </p:txBody>
      </p:sp>
      <p:sp>
        <p:nvSpPr>
          <p:cNvPr id="71" name="Oval 70">
            <a:extLst>
              <a:ext uri="{FF2B5EF4-FFF2-40B4-BE49-F238E27FC236}">
                <a16:creationId xmlns:a16="http://schemas.microsoft.com/office/drawing/2014/main" id="{3302D2C0-9B11-2DB2-97A8-61B30200A762}"/>
              </a:ext>
            </a:extLst>
          </p:cNvPr>
          <p:cNvSpPr/>
          <p:nvPr/>
        </p:nvSpPr>
        <p:spPr>
          <a:xfrm>
            <a:off x="2762251" y="2647950"/>
            <a:ext cx="609599" cy="508002"/>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473A4CB9-4010-EFC6-B3C7-CF612C56A312}"/>
              </a:ext>
            </a:extLst>
          </p:cNvPr>
          <p:cNvSpPr/>
          <p:nvPr/>
        </p:nvSpPr>
        <p:spPr>
          <a:xfrm>
            <a:off x="7048501" y="2628900"/>
            <a:ext cx="571499" cy="527052"/>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TextBox 75">
            <a:extLst>
              <a:ext uri="{FF2B5EF4-FFF2-40B4-BE49-F238E27FC236}">
                <a16:creationId xmlns:a16="http://schemas.microsoft.com/office/drawing/2014/main" id="{091A2552-1108-B26E-3444-25B87603E96A}"/>
              </a:ext>
            </a:extLst>
          </p:cNvPr>
          <p:cNvSpPr txBox="1"/>
          <p:nvPr/>
        </p:nvSpPr>
        <p:spPr>
          <a:xfrm>
            <a:off x="194734" y="4500655"/>
            <a:ext cx="8699500"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means they would react in an addition polymerisation reaction. </a:t>
            </a:r>
          </a:p>
        </p:txBody>
      </p:sp>
      <p:sp>
        <p:nvSpPr>
          <p:cNvPr id="77" name="TextBox 76">
            <a:extLst>
              <a:ext uri="{FF2B5EF4-FFF2-40B4-BE49-F238E27FC236}">
                <a16:creationId xmlns:a16="http://schemas.microsoft.com/office/drawing/2014/main" id="{D08FA9E1-65BC-56A6-698B-9028280A6815}"/>
              </a:ext>
            </a:extLst>
          </p:cNvPr>
          <p:cNvSpPr txBox="1"/>
          <p:nvPr/>
        </p:nvSpPr>
        <p:spPr>
          <a:xfrm>
            <a:off x="213784" y="54912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would produce a polymer only.</a:t>
            </a:r>
          </a:p>
        </p:txBody>
      </p:sp>
    </p:spTree>
    <p:extLst>
      <p:ext uri="{BB962C8B-B14F-4D97-AF65-F5344CB8AC3E}">
        <p14:creationId xmlns:p14="http://schemas.microsoft.com/office/powerpoint/2010/main" val="76583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animBg="1"/>
      <p:bldP spid="72" grpId="0" animBg="1"/>
      <p:bldP spid="76" grpId="0"/>
      <p:bldP spid="7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85738" y="112712"/>
            <a:ext cx="10620375" cy="720725"/>
          </a:xfrm>
        </p:spPr>
        <p:txBody>
          <a:bodyPr/>
          <a:lstStyle/>
          <a:p>
            <a:r>
              <a:rPr lang="en-US" sz="2600" b="1" dirty="0">
                <a:latin typeface="Century Gothic" panose="020B0502020202020204" pitchFamily="34" charset="0"/>
              </a:rPr>
              <a:t>You: Types of polymerisation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159670" y="855108"/>
            <a:ext cx="11022680" cy="1569660"/>
          </a:xfrm>
          <a:prstGeom prst="rect">
            <a:avLst/>
          </a:prstGeom>
          <a:noFill/>
        </p:spPr>
        <p:txBody>
          <a:bodyPr wrap="square">
            <a:spAutoFit/>
          </a:bodyPr>
          <a:lstStyle/>
          <a:p>
            <a:r>
              <a:rPr lang="en-US" sz="2400" dirty="0">
                <a:latin typeface="Century Gothic" panose="020B0502020202020204" pitchFamily="34" charset="0"/>
              </a:rPr>
              <a:t>The formulae below show two monomers.</a:t>
            </a:r>
          </a:p>
          <a:p>
            <a:endParaRPr lang="en-US" sz="2400" dirty="0">
              <a:latin typeface="Century Gothic" panose="020B0502020202020204" pitchFamily="34" charset="0"/>
            </a:endParaRPr>
          </a:p>
          <a:p>
            <a:r>
              <a:rPr lang="en-US" sz="2400" dirty="0">
                <a:latin typeface="Century Gothic" panose="020B0502020202020204" pitchFamily="34" charset="0"/>
              </a:rPr>
              <a:t>Explain what type of polymerisation would happen when many of the two monomers reacted. </a:t>
            </a:r>
          </a:p>
        </p:txBody>
      </p:sp>
      <p:sp>
        <p:nvSpPr>
          <p:cNvPr id="70" name="TextBox 69">
            <a:extLst>
              <a:ext uri="{FF2B5EF4-FFF2-40B4-BE49-F238E27FC236}">
                <a16:creationId xmlns:a16="http://schemas.microsoft.com/office/drawing/2014/main" id="{8A5AB695-2E61-6C02-82F0-266F879035B7}"/>
              </a:ext>
            </a:extLst>
          </p:cNvPr>
          <p:cNvSpPr txBox="1"/>
          <p:nvPr/>
        </p:nvSpPr>
        <p:spPr>
          <a:xfrm>
            <a:off x="194734" y="38910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Both monomers contain two functional groups. </a:t>
            </a:r>
          </a:p>
        </p:txBody>
      </p:sp>
      <p:sp>
        <p:nvSpPr>
          <p:cNvPr id="76" name="TextBox 75">
            <a:extLst>
              <a:ext uri="{FF2B5EF4-FFF2-40B4-BE49-F238E27FC236}">
                <a16:creationId xmlns:a16="http://schemas.microsoft.com/office/drawing/2014/main" id="{091A2552-1108-B26E-3444-25B87603E96A}"/>
              </a:ext>
            </a:extLst>
          </p:cNvPr>
          <p:cNvSpPr txBox="1"/>
          <p:nvPr/>
        </p:nvSpPr>
        <p:spPr>
          <a:xfrm>
            <a:off x="194734" y="4500655"/>
            <a:ext cx="8699500" cy="830997"/>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means they would react in a condensation polymerisation reaction. </a:t>
            </a:r>
          </a:p>
        </p:txBody>
      </p:sp>
      <p:sp>
        <p:nvSpPr>
          <p:cNvPr id="77" name="TextBox 76">
            <a:extLst>
              <a:ext uri="{FF2B5EF4-FFF2-40B4-BE49-F238E27FC236}">
                <a16:creationId xmlns:a16="http://schemas.microsoft.com/office/drawing/2014/main" id="{D08FA9E1-65BC-56A6-698B-9028280A6815}"/>
              </a:ext>
            </a:extLst>
          </p:cNvPr>
          <p:cNvSpPr txBox="1"/>
          <p:nvPr/>
        </p:nvSpPr>
        <p:spPr>
          <a:xfrm>
            <a:off x="213784" y="5491255"/>
            <a:ext cx="86995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This would produce a polymer and water.</a:t>
            </a:r>
          </a:p>
        </p:txBody>
      </p:sp>
      <p:cxnSp>
        <p:nvCxnSpPr>
          <p:cNvPr id="3" name="Straight Connector 2">
            <a:extLst>
              <a:ext uri="{FF2B5EF4-FFF2-40B4-BE49-F238E27FC236}">
                <a16:creationId xmlns:a16="http://schemas.microsoft.com/office/drawing/2014/main" id="{E3F1D222-06F3-74A9-25D2-31B0C9DF5EF0}"/>
              </a:ext>
            </a:extLst>
          </p:cNvPr>
          <p:cNvCxnSpPr>
            <a:cxnSpLocks/>
          </p:cNvCxnSpPr>
          <p:nvPr/>
        </p:nvCxnSpPr>
        <p:spPr>
          <a:xfrm>
            <a:off x="9374160" y="285015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04A13BA-95DF-AA49-6AC5-711236255A98}"/>
              </a:ext>
            </a:extLst>
          </p:cNvPr>
          <p:cNvCxnSpPr>
            <a:cxnSpLocks/>
          </p:cNvCxnSpPr>
          <p:nvPr/>
        </p:nvCxnSpPr>
        <p:spPr>
          <a:xfrm>
            <a:off x="8138025" y="283322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102">
            <a:extLst>
              <a:ext uri="{FF2B5EF4-FFF2-40B4-BE49-F238E27FC236}">
                <a16:creationId xmlns:a16="http://schemas.microsoft.com/office/drawing/2014/main" id="{9A1E4DA7-1977-C99A-B3CB-82AA6BE1F944}"/>
              </a:ext>
            </a:extLst>
          </p:cNvPr>
          <p:cNvSpPr txBox="1"/>
          <p:nvPr/>
        </p:nvSpPr>
        <p:spPr>
          <a:xfrm>
            <a:off x="7473948" y="2575433"/>
            <a:ext cx="77893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HO</a:t>
            </a:r>
            <a:endParaRPr lang="en-GB" sz="1600" b="1" dirty="0">
              <a:effectLst/>
              <a:latin typeface="Times New Roman" panose="02020603050405020304" pitchFamily="18" charset="0"/>
              <a:ea typeface="Times New Roman" panose="02020603050405020304" pitchFamily="18" charset="0"/>
            </a:endParaRPr>
          </a:p>
        </p:txBody>
      </p:sp>
      <p:sp>
        <p:nvSpPr>
          <p:cNvPr id="6" name="Text Box 102">
            <a:extLst>
              <a:ext uri="{FF2B5EF4-FFF2-40B4-BE49-F238E27FC236}">
                <a16:creationId xmlns:a16="http://schemas.microsoft.com/office/drawing/2014/main" id="{3F123569-4879-59A1-3A06-C9009AC640A4}"/>
              </a:ext>
            </a:extLst>
          </p:cNvPr>
          <p:cNvSpPr txBox="1"/>
          <p:nvPr/>
        </p:nvSpPr>
        <p:spPr>
          <a:xfrm>
            <a:off x="9687460" y="2558499"/>
            <a:ext cx="8514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O</a:t>
            </a:r>
            <a:r>
              <a:rPr lang="en-GB" sz="2800" b="1" dirty="0">
                <a:effectLst/>
                <a:latin typeface="Century Gothic" panose="020B0502020202020204" pitchFamily="34" charset="0"/>
                <a:ea typeface="Times New Roman" panose="02020603050405020304" pitchFamily="18" charset="0"/>
              </a:rPr>
              <a:t>H</a:t>
            </a:r>
            <a:endParaRPr lang="en-GB" sz="1600" b="1" dirty="0">
              <a:effectLst/>
              <a:latin typeface="Times New Roman" panose="02020603050405020304" pitchFamily="18" charset="0"/>
              <a:ea typeface="Times New Roman" panose="02020603050405020304" pitchFamily="18" charset="0"/>
            </a:endParaRPr>
          </a:p>
        </p:txBody>
      </p:sp>
      <p:sp>
        <p:nvSpPr>
          <p:cNvPr id="7" name="Text Box 102">
            <a:extLst>
              <a:ext uri="{FF2B5EF4-FFF2-40B4-BE49-F238E27FC236}">
                <a16:creationId xmlns:a16="http://schemas.microsoft.com/office/drawing/2014/main" id="{ABD5982C-6628-69EA-10E4-A7B265AFA0BE}"/>
              </a:ext>
            </a:extLst>
          </p:cNvPr>
          <p:cNvSpPr txBox="1"/>
          <p:nvPr/>
        </p:nvSpPr>
        <p:spPr>
          <a:xfrm>
            <a:off x="6267450" y="2537334"/>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cxnSp>
        <p:nvCxnSpPr>
          <p:cNvPr id="9" name="Straight Connector 8">
            <a:extLst>
              <a:ext uri="{FF2B5EF4-FFF2-40B4-BE49-F238E27FC236}">
                <a16:creationId xmlns:a16="http://schemas.microsoft.com/office/drawing/2014/main" id="{E8307127-C972-C9D3-8739-17FE7D14BCD4}"/>
              </a:ext>
            </a:extLst>
          </p:cNvPr>
          <p:cNvCxnSpPr>
            <a:cxnSpLocks/>
          </p:cNvCxnSpPr>
          <p:nvPr/>
        </p:nvCxnSpPr>
        <p:spPr>
          <a:xfrm>
            <a:off x="3932212" y="287343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9D24355-258C-6919-0470-45609255B3AC}"/>
              </a:ext>
            </a:extLst>
          </p:cNvPr>
          <p:cNvCxnSpPr>
            <a:cxnSpLocks/>
          </p:cNvCxnSpPr>
          <p:nvPr/>
        </p:nvCxnSpPr>
        <p:spPr>
          <a:xfrm>
            <a:off x="2729944" y="287343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Box 102">
            <a:extLst>
              <a:ext uri="{FF2B5EF4-FFF2-40B4-BE49-F238E27FC236}">
                <a16:creationId xmlns:a16="http://schemas.microsoft.com/office/drawing/2014/main" id="{60656171-531E-04D2-8E8A-6EDC379656F0}"/>
              </a:ext>
            </a:extLst>
          </p:cNvPr>
          <p:cNvSpPr txBox="1"/>
          <p:nvPr/>
        </p:nvSpPr>
        <p:spPr>
          <a:xfrm>
            <a:off x="1507068" y="2615651"/>
            <a:ext cx="133773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HO</a:t>
            </a:r>
            <a:r>
              <a:rPr lang="en-GB" sz="2800" b="1" dirty="0">
                <a:effectLst/>
                <a:latin typeface="Century Gothic" panose="020B0502020202020204" pitchFamily="34" charset="0"/>
                <a:ea typeface="Times New Roman" panose="02020603050405020304" pitchFamily="18" charset="0"/>
              </a:rPr>
              <a:t>OC</a:t>
            </a:r>
            <a:endParaRPr lang="en-GB" sz="1600" b="1" dirty="0">
              <a:effectLst/>
              <a:latin typeface="Times New Roman" panose="02020603050405020304" pitchFamily="18" charset="0"/>
              <a:ea typeface="Times New Roman" panose="02020603050405020304" pitchFamily="18" charset="0"/>
            </a:endParaRPr>
          </a:p>
        </p:txBody>
      </p:sp>
      <p:sp>
        <p:nvSpPr>
          <p:cNvPr id="12" name="Text Box 102">
            <a:extLst>
              <a:ext uri="{FF2B5EF4-FFF2-40B4-BE49-F238E27FC236}">
                <a16:creationId xmlns:a16="http://schemas.microsoft.com/office/drawing/2014/main" id="{CA49BE3E-A74F-E583-4D5E-3833D2CBB3DD}"/>
              </a:ext>
            </a:extLst>
          </p:cNvPr>
          <p:cNvSpPr txBox="1"/>
          <p:nvPr/>
        </p:nvSpPr>
        <p:spPr>
          <a:xfrm>
            <a:off x="4245512" y="2581784"/>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COO</a:t>
            </a:r>
            <a:r>
              <a:rPr lang="en-GB" sz="2800" b="1" dirty="0">
                <a:effectLst/>
                <a:latin typeface="Century Gothic" panose="020B0502020202020204" pitchFamily="34" charset="0"/>
                <a:ea typeface="Times New Roman" panose="02020603050405020304" pitchFamily="18" charset="0"/>
              </a:rPr>
              <a:t>H</a:t>
            </a:r>
            <a:endParaRPr lang="en-GB" sz="1600" b="1" dirty="0">
              <a:effectLst/>
              <a:latin typeface="Times New Roman" panose="02020603050405020304" pitchFamily="18" charset="0"/>
              <a:ea typeface="Times New Roman" panose="02020603050405020304" pitchFamily="18" charset="0"/>
            </a:endParaRPr>
          </a:p>
        </p:txBody>
      </p:sp>
      <p:sp>
        <p:nvSpPr>
          <p:cNvPr id="13" name="Rectangle 12">
            <a:extLst>
              <a:ext uri="{FF2B5EF4-FFF2-40B4-BE49-F238E27FC236}">
                <a16:creationId xmlns:a16="http://schemas.microsoft.com/office/drawing/2014/main" id="{605C58E1-89BB-9539-0A96-0D184FAB43DA}"/>
              </a:ext>
            </a:extLst>
          </p:cNvPr>
          <p:cNvSpPr/>
          <p:nvPr/>
        </p:nvSpPr>
        <p:spPr>
          <a:xfrm>
            <a:off x="8523817" y="2645833"/>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4" name="Rectangle 13">
            <a:extLst>
              <a:ext uri="{FF2B5EF4-FFF2-40B4-BE49-F238E27FC236}">
                <a16:creationId xmlns:a16="http://schemas.microsoft.com/office/drawing/2014/main" id="{BA9D58B7-1F7D-1C90-6DF4-D4B1707D84EE}"/>
              </a:ext>
            </a:extLst>
          </p:cNvPr>
          <p:cNvSpPr/>
          <p:nvPr/>
        </p:nvSpPr>
        <p:spPr>
          <a:xfrm>
            <a:off x="3115736" y="2669116"/>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Oval 14">
            <a:extLst>
              <a:ext uri="{FF2B5EF4-FFF2-40B4-BE49-F238E27FC236}">
                <a16:creationId xmlns:a16="http://schemas.microsoft.com/office/drawing/2014/main" id="{EA3EE955-6459-5A2E-31DF-B8E800D49617}"/>
              </a:ext>
            </a:extLst>
          </p:cNvPr>
          <p:cNvSpPr/>
          <p:nvPr/>
        </p:nvSpPr>
        <p:spPr>
          <a:xfrm>
            <a:off x="1409700" y="2495549"/>
            <a:ext cx="1428749" cy="8001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B344F05B-395E-F9AD-0B08-C9EC0E9512E1}"/>
              </a:ext>
            </a:extLst>
          </p:cNvPr>
          <p:cNvSpPr/>
          <p:nvPr/>
        </p:nvSpPr>
        <p:spPr>
          <a:xfrm>
            <a:off x="4210050" y="2476499"/>
            <a:ext cx="1428749" cy="8001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70EF284C-53C2-AEA5-C475-83CF8029DE2C}"/>
              </a:ext>
            </a:extLst>
          </p:cNvPr>
          <p:cNvSpPr/>
          <p:nvPr/>
        </p:nvSpPr>
        <p:spPr>
          <a:xfrm>
            <a:off x="7372351" y="2457449"/>
            <a:ext cx="876300" cy="7620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670BBC0-A209-42BD-6876-2E09D44E9639}"/>
              </a:ext>
            </a:extLst>
          </p:cNvPr>
          <p:cNvSpPr/>
          <p:nvPr/>
        </p:nvSpPr>
        <p:spPr>
          <a:xfrm>
            <a:off x="9620251" y="2419349"/>
            <a:ext cx="876300" cy="762001"/>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516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6" grpId="0"/>
      <p:bldP spid="77" grpId="0"/>
      <p:bldP spid="15" grpId="0" animBg="1"/>
      <p:bldP spid="16"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Text, letter&#10;&#10;Description automatically generated">
            <a:extLst>
              <a:ext uri="{FF2B5EF4-FFF2-40B4-BE49-F238E27FC236}">
                <a16:creationId xmlns:a16="http://schemas.microsoft.com/office/drawing/2014/main" id="{A41F7BC4-CE5D-3796-87BC-3D69EBA6CD6A}"/>
              </a:ext>
            </a:extLst>
          </p:cNvPr>
          <p:cNvPicPr>
            <a:picLocks noChangeAspect="1"/>
          </p:cNvPicPr>
          <p:nvPr/>
        </p:nvPicPr>
        <p:blipFill>
          <a:blip r:embed="rId3"/>
          <a:stretch>
            <a:fillRect/>
          </a:stretch>
        </p:blipFill>
        <p:spPr>
          <a:xfrm>
            <a:off x="8783205" y="1311965"/>
            <a:ext cx="2547405" cy="3995531"/>
          </a:xfrm>
          <a:prstGeom prst="rect">
            <a:avLst/>
          </a:prstGeom>
          <a:ln>
            <a:solidFill>
              <a:schemeClr val="tx1"/>
            </a:solidFill>
          </a:ln>
        </p:spPr>
      </p:pic>
      <p:pic>
        <p:nvPicPr>
          <p:cNvPr id="7" name="Picture 6" descr="Table&#10;&#10;Description automatically generated">
            <a:extLst>
              <a:ext uri="{FF2B5EF4-FFF2-40B4-BE49-F238E27FC236}">
                <a16:creationId xmlns:a16="http://schemas.microsoft.com/office/drawing/2014/main" id="{58E33295-C1EC-8BB7-85EE-65EE5E41E705}"/>
              </a:ext>
            </a:extLst>
          </p:cNvPr>
          <p:cNvPicPr>
            <a:picLocks noChangeAspect="1"/>
          </p:cNvPicPr>
          <p:nvPr/>
        </p:nvPicPr>
        <p:blipFill>
          <a:blip r:embed="rId4"/>
          <a:stretch>
            <a:fillRect/>
          </a:stretch>
        </p:blipFill>
        <p:spPr>
          <a:xfrm>
            <a:off x="5926628" y="1312983"/>
            <a:ext cx="2814004" cy="3994513"/>
          </a:xfrm>
          <a:prstGeom prst="rect">
            <a:avLst/>
          </a:prstGeom>
          <a:ln>
            <a:solidFill>
              <a:schemeClr val="tx1"/>
            </a:solidFill>
          </a:ln>
        </p:spPr>
      </p:pic>
      <p:pic>
        <p:nvPicPr>
          <p:cNvPr id="9" name="Picture 8" descr="Graphical user interface, application&#10;&#10;Description automatically generated">
            <a:extLst>
              <a:ext uri="{FF2B5EF4-FFF2-40B4-BE49-F238E27FC236}">
                <a16:creationId xmlns:a16="http://schemas.microsoft.com/office/drawing/2014/main" id="{5D68882E-1F51-19BE-7357-A75CB16D3DF2}"/>
              </a:ext>
            </a:extLst>
          </p:cNvPr>
          <p:cNvPicPr>
            <a:picLocks noChangeAspect="1"/>
          </p:cNvPicPr>
          <p:nvPr/>
        </p:nvPicPr>
        <p:blipFill>
          <a:blip r:embed="rId5"/>
          <a:stretch>
            <a:fillRect/>
          </a:stretch>
        </p:blipFill>
        <p:spPr>
          <a:xfrm>
            <a:off x="3064158" y="1322001"/>
            <a:ext cx="2808038" cy="3986044"/>
          </a:xfrm>
          <a:prstGeom prst="rect">
            <a:avLst/>
          </a:prstGeom>
          <a:ln>
            <a:solidFill>
              <a:schemeClr val="tx1"/>
            </a:solidFill>
          </a:ln>
        </p:spPr>
      </p:pic>
      <p:pic>
        <p:nvPicPr>
          <p:cNvPr id="11" name="Picture 10" descr="Graphical user interface, application&#10;&#10;Description automatically generated">
            <a:extLst>
              <a:ext uri="{FF2B5EF4-FFF2-40B4-BE49-F238E27FC236}">
                <a16:creationId xmlns:a16="http://schemas.microsoft.com/office/drawing/2014/main" id="{FE466F47-6161-E987-23AA-FADA50B92BF2}"/>
              </a:ext>
            </a:extLst>
          </p:cNvPr>
          <p:cNvPicPr>
            <a:picLocks noChangeAspect="1"/>
          </p:cNvPicPr>
          <p:nvPr/>
        </p:nvPicPr>
        <p:blipFill>
          <a:blip r:embed="rId6"/>
          <a:stretch>
            <a:fillRect/>
          </a:stretch>
        </p:blipFill>
        <p:spPr>
          <a:xfrm>
            <a:off x="194068" y="1311965"/>
            <a:ext cx="2810362" cy="3996677"/>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B - Carboxyl</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1076875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A - OH</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0FC26C0-8491-B90D-BE89-1C398B85A1D3}"/>
              </a:ext>
            </a:extLst>
          </p:cNvPr>
          <p:cNvSpPr txBox="1"/>
          <p:nvPr/>
        </p:nvSpPr>
        <p:spPr>
          <a:xfrm>
            <a:off x="454287" y="2076815"/>
            <a:ext cx="114591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3a. 6</a:t>
            </a:r>
            <a:endParaRPr lang="en-US" sz="2400" b="1" baseline="-25000" dirty="0">
              <a:solidFill>
                <a:schemeClr val="accent1"/>
              </a:solidFill>
              <a:latin typeface="Century Gothic" panose="020B0502020202020204" pitchFamily="34" charset="0"/>
            </a:endParaRPr>
          </a:p>
        </p:txBody>
      </p:sp>
      <p:cxnSp>
        <p:nvCxnSpPr>
          <p:cNvPr id="9" name="Straight Connector 8">
            <a:extLst>
              <a:ext uri="{FF2B5EF4-FFF2-40B4-BE49-F238E27FC236}">
                <a16:creationId xmlns:a16="http://schemas.microsoft.com/office/drawing/2014/main" id="{6FE82EAC-FB37-F34B-C647-D9EDE00BB0EF}"/>
              </a:ext>
            </a:extLst>
          </p:cNvPr>
          <p:cNvCxnSpPr>
            <a:cxnSpLocks/>
          </p:cNvCxnSpPr>
          <p:nvPr/>
        </p:nvCxnSpPr>
        <p:spPr>
          <a:xfrm>
            <a:off x="2675457" y="404480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9F214EA-D067-A953-F09B-74B840FE823B}"/>
              </a:ext>
            </a:extLst>
          </p:cNvPr>
          <p:cNvCxnSpPr>
            <a:cxnSpLocks/>
          </p:cNvCxnSpPr>
          <p:nvPr/>
        </p:nvCxnSpPr>
        <p:spPr>
          <a:xfrm>
            <a:off x="3449611" y="405591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101">
            <a:extLst>
              <a:ext uri="{FF2B5EF4-FFF2-40B4-BE49-F238E27FC236}">
                <a16:creationId xmlns:a16="http://schemas.microsoft.com/office/drawing/2014/main" id="{49531210-5A97-5C2D-59DC-94C581565486}"/>
              </a:ext>
            </a:extLst>
          </p:cNvPr>
          <p:cNvSpPr txBox="1"/>
          <p:nvPr/>
        </p:nvSpPr>
        <p:spPr>
          <a:xfrm>
            <a:off x="2226731" y="379368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22" name="Text Box 102">
            <a:extLst>
              <a:ext uri="{FF2B5EF4-FFF2-40B4-BE49-F238E27FC236}">
                <a16:creationId xmlns:a16="http://schemas.microsoft.com/office/drawing/2014/main" id="{6400391E-4422-6566-2B32-8EA224EA54CC}"/>
              </a:ext>
            </a:extLst>
          </p:cNvPr>
          <p:cNvSpPr txBox="1"/>
          <p:nvPr/>
        </p:nvSpPr>
        <p:spPr>
          <a:xfrm>
            <a:off x="2289712" y="4746396"/>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51" name="Text Box 103">
            <a:extLst>
              <a:ext uri="{FF2B5EF4-FFF2-40B4-BE49-F238E27FC236}">
                <a16:creationId xmlns:a16="http://schemas.microsoft.com/office/drawing/2014/main" id="{BEB96A19-9833-E4AA-2457-C939B7476AA9}"/>
              </a:ext>
            </a:extLst>
          </p:cNvPr>
          <p:cNvSpPr txBox="1"/>
          <p:nvPr/>
        </p:nvSpPr>
        <p:spPr>
          <a:xfrm>
            <a:off x="2289367" y="2787773"/>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52" name="Straight Connector 51">
            <a:extLst>
              <a:ext uri="{FF2B5EF4-FFF2-40B4-BE49-F238E27FC236}">
                <a16:creationId xmlns:a16="http://schemas.microsoft.com/office/drawing/2014/main" id="{C271BC54-D06B-3F65-13F4-EA415F408286}"/>
              </a:ext>
            </a:extLst>
          </p:cNvPr>
          <p:cNvCxnSpPr>
            <a:cxnSpLocks/>
          </p:cNvCxnSpPr>
          <p:nvPr/>
        </p:nvCxnSpPr>
        <p:spPr>
          <a:xfrm>
            <a:off x="3262721" y="421550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1558A5F-8235-4313-9684-1A3F20D8C5F7}"/>
              </a:ext>
            </a:extLst>
          </p:cNvPr>
          <p:cNvCxnSpPr>
            <a:cxnSpLocks/>
          </p:cNvCxnSpPr>
          <p:nvPr/>
        </p:nvCxnSpPr>
        <p:spPr>
          <a:xfrm>
            <a:off x="2455557" y="42343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3DC3F5E-ED55-57BC-FC2B-2F8F9420D7B1}"/>
              </a:ext>
            </a:extLst>
          </p:cNvPr>
          <p:cNvCxnSpPr>
            <a:cxnSpLocks/>
          </p:cNvCxnSpPr>
          <p:nvPr/>
        </p:nvCxnSpPr>
        <p:spPr>
          <a:xfrm>
            <a:off x="2455557" y="328755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4E4DCCF-2A3F-1570-AC7A-8054C817CF9B}"/>
              </a:ext>
            </a:extLst>
          </p:cNvPr>
          <p:cNvCxnSpPr>
            <a:cxnSpLocks/>
          </p:cNvCxnSpPr>
          <p:nvPr/>
        </p:nvCxnSpPr>
        <p:spPr>
          <a:xfrm>
            <a:off x="3261792" y="328529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4F19E37-44E0-BA10-0B30-B25FC9EB0C22}"/>
              </a:ext>
            </a:extLst>
          </p:cNvPr>
          <p:cNvCxnSpPr>
            <a:cxnSpLocks/>
          </p:cNvCxnSpPr>
          <p:nvPr/>
        </p:nvCxnSpPr>
        <p:spPr>
          <a:xfrm>
            <a:off x="1857876" y="403898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Text Box 102">
            <a:extLst>
              <a:ext uri="{FF2B5EF4-FFF2-40B4-BE49-F238E27FC236}">
                <a16:creationId xmlns:a16="http://schemas.microsoft.com/office/drawing/2014/main" id="{6D756EC0-FE28-3504-3AEA-1BF8CAD9CF38}"/>
              </a:ext>
            </a:extLst>
          </p:cNvPr>
          <p:cNvSpPr txBox="1"/>
          <p:nvPr/>
        </p:nvSpPr>
        <p:spPr>
          <a:xfrm>
            <a:off x="770466" y="3764263"/>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58" name="Text Box 102">
            <a:extLst>
              <a:ext uri="{FF2B5EF4-FFF2-40B4-BE49-F238E27FC236}">
                <a16:creationId xmlns:a16="http://schemas.microsoft.com/office/drawing/2014/main" id="{35A86651-1CE2-9CE1-97EA-030BA19AD5B3}"/>
              </a:ext>
            </a:extLst>
          </p:cNvPr>
          <p:cNvSpPr txBox="1"/>
          <p:nvPr/>
        </p:nvSpPr>
        <p:spPr>
          <a:xfrm>
            <a:off x="3796778" y="3798130"/>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r>
              <a:rPr lang="en-GB" sz="2800" b="1" dirty="0">
                <a:solidFill>
                  <a:schemeClr val="accent1"/>
                </a:solidFill>
                <a:effectLst/>
                <a:latin typeface="Century Gothic" panose="020B0502020202020204" pitchFamily="34" charset="0"/>
                <a:ea typeface="Times New Roman" panose="02020603050405020304" pitchFamily="18" charset="0"/>
              </a:rPr>
              <a:t>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59" name="Straight Connector 58">
            <a:extLst>
              <a:ext uri="{FF2B5EF4-FFF2-40B4-BE49-F238E27FC236}">
                <a16:creationId xmlns:a16="http://schemas.microsoft.com/office/drawing/2014/main" id="{81601B00-BCE5-A2EE-8229-0D4437AFDE33}"/>
              </a:ext>
            </a:extLst>
          </p:cNvPr>
          <p:cNvCxnSpPr>
            <a:cxnSpLocks/>
          </p:cNvCxnSpPr>
          <p:nvPr/>
        </p:nvCxnSpPr>
        <p:spPr>
          <a:xfrm>
            <a:off x="4228543" y="403898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309C978-01E5-564A-5EF8-832080391D02}"/>
              </a:ext>
            </a:extLst>
          </p:cNvPr>
          <p:cNvCxnSpPr>
            <a:cxnSpLocks/>
          </p:cNvCxnSpPr>
          <p:nvPr/>
        </p:nvCxnSpPr>
        <p:spPr>
          <a:xfrm>
            <a:off x="1129743" y="402205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6D6492C2-F56B-B9F7-379E-2FAC5C596A0A}"/>
              </a:ext>
            </a:extLst>
          </p:cNvPr>
          <p:cNvSpPr txBox="1"/>
          <p:nvPr/>
        </p:nvSpPr>
        <p:spPr>
          <a:xfrm>
            <a:off x="465331" y="2773659"/>
            <a:ext cx="114591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3b.</a:t>
            </a:r>
            <a:endParaRPr lang="en-US" sz="2400" b="1" baseline="-25000" dirty="0">
              <a:solidFill>
                <a:schemeClr val="accent1"/>
              </a:solidFill>
              <a:latin typeface="Century Gothic" panose="020B0502020202020204" pitchFamily="34" charset="0"/>
            </a:endParaRPr>
          </a:p>
        </p:txBody>
      </p:sp>
      <p:sp>
        <p:nvSpPr>
          <p:cNvPr id="62" name="TextBox 61">
            <a:extLst>
              <a:ext uri="{FF2B5EF4-FFF2-40B4-BE49-F238E27FC236}">
                <a16:creationId xmlns:a16="http://schemas.microsoft.com/office/drawing/2014/main" id="{87F92089-A18B-FAAE-9F1F-5761104F0A63}"/>
              </a:ext>
            </a:extLst>
          </p:cNvPr>
          <p:cNvSpPr txBox="1"/>
          <p:nvPr/>
        </p:nvSpPr>
        <p:spPr>
          <a:xfrm>
            <a:off x="518339" y="5410842"/>
            <a:ext cx="50674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3c. Condensation polymerisation </a:t>
            </a:r>
            <a:endParaRPr lang="en-US" sz="2400" b="1" baseline="-25000" dirty="0">
              <a:solidFill>
                <a:schemeClr val="accent1"/>
              </a:solidFill>
              <a:latin typeface="Century Gothic" panose="020B0502020202020204" pitchFamily="34" charset="0"/>
            </a:endParaRPr>
          </a:p>
        </p:txBody>
      </p:sp>
      <p:sp>
        <p:nvSpPr>
          <p:cNvPr id="63" name="TextBox 62">
            <a:extLst>
              <a:ext uri="{FF2B5EF4-FFF2-40B4-BE49-F238E27FC236}">
                <a16:creationId xmlns:a16="http://schemas.microsoft.com/office/drawing/2014/main" id="{EAE6D780-F20F-2EFA-6A1E-8E1272CED493}"/>
              </a:ext>
            </a:extLst>
          </p:cNvPr>
          <p:cNvSpPr txBox="1"/>
          <p:nvPr/>
        </p:nvSpPr>
        <p:spPr>
          <a:xfrm>
            <a:off x="505087" y="5894546"/>
            <a:ext cx="217847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3d. Water</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21" grpId="0"/>
      <p:bldP spid="22" grpId="0"/>
      <p:bldP spid="51" grpId="0"/>
      <p:bldP spid="57" grpId="0"/>
      <p:bldP spid="58" grpId="0"/>
      <p:bldP spid="61" grpId="0"/>
      <p:bldP spid="62" grpId="0"/>
      <p:bldP spid="6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Taking it Further: Condensation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what happens during addition polymerisation.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alkanes cannot be monomers.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water.</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bonding in water.</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A long molecule made up of many repeating units.</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923522" y="2584037"/>
            <a:ext cx="106087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C=C double bonds of monomers are broken so monomers can join together to form a polymer.</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76497" y="3657656"/>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They are saturated so cannot make more bonds with other molecules.</a:t>
            </a:r>
            <a:endParaRPr sz="2400" b="1" i="0" u="none" strike="noStrike" cap="none"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6827" y="4392574"/>
            <a:ext cx="1056846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a:t>
            </a:r>
            <a:r>
              <a:rPr lang="en-GB" sz="2400" b="1" dirty="0">
                <a:solidFill>
                  <a:schemeClr val="accent1"/>
                </a:solidFill>
                <a:latin typeface="Century Gothic"/>
                <a:ea typeface="Arial"/>
                <a:cs typeface="Arial"/>
                <a:sym typeface="Century Gothic"/>
              </a:rPr>
              <a:t>O</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906189" y="5155701"/>
            <a:ext cx="9377635"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An oxygen atom covalently bonds to two hydrogen atoms, so that each atom achieves a full outer shell. </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B007-CE17-58B4-214E-45467DB2C65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4164CD19-8A31-BD53-42DE-5AD3C441F6FB}"/>
              </a:ext>
            </a:extLst>
          </p:cNvPr>
          <p:cNvSpPr txBox="1"/>
          <p:nvPr/>
        </p:nvSpPr>
        <p:spPr>
          <a:xfrm>
            <a:off x="400243" y="1099131"/>
            <a:ext cx="75004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a:t>
            </a:r>
            <a:endParaRPr lang="en-US" sz="2400" b="1" baseline="-25000" dirty="0">
              <a:solidFill>
                <a:schemeClr val="accent1"/>
              </a:solidFill>
              <a:latin typeface="Century Gothic" panose="020B0502020202020204" pitchFamily="34" charset="0"/>
            </a:endParaRPr>
          </a:p>
        </p:txBody>
      </p:sp>
      <p:grpSp>
        <p:nvGrpSpPr>
          <p:cNvPr id="4" name="Group 3">
            <a:extLst>
              <a:ext uri="{FF2B5EF4-FFF2-40B4-BE49-F238E27FC236}">
                <a16:creationId xmlns:a16="http://schemas.microsoft.com/office/drawing/2014/main" id="{AEFFB8E0-C4C1-A24D-3564-65B856C811E0}"/>
              </a:ext>
            </a:extLst>
          </p:cNvPr>
          <p:cNvGrpSpPr/>
          <p:nvPr/>
        </p:nvGrpSpPr>
        <p:grpSpPr>
          <a:xfrm>
            <a:off x="1137567" y="982012"/>
            <a:ext cx="2380889" cy="3362527"/>
            <a:chOff x="9516448" y="1639711"/>
            <a:chExt cx="1035742" cy="1419714"/>
          </a:xfrm>
        </p:grpSpPr>
        <p:grpSp>
          <p:nvGrpSpPr>
            <p:cNvPr id="5" name="Group 4">
              <a:extLst>
                <a:ext uri="{FF2B5EF4-FFF2-40B4-BE49-F238E27FC236}">
                  <a16:creationId xmlns:a16="http://schemas.microsoft.com/office/drawing/2014/main" id="{E6A19659-AB71-4D5A-2905-D4DC85363467}"/>
                </a:ext>
              </a:extLst>
            </p:cNvPr>
            <p:cNvGrpSpPr/>
            <p:nvPr/>
          </p:nvGrpSpPr>
          <p:grpSpPr>
            <a:xfrm>
              <a:off x="9516448" y="1639711"/>
              <a:ext cx="1035742" cy="1419714"/>
              <a:chOff x="516100" y="52175"/>
              <a:chExt cx="1036026" cy="1419779"/>
            </a:xfrm>
          </p:grpSpPr>
          <p:sp>
            <p:nvSpPr>
              <p:cNvPr id="12" name="Text Box 101">
                <a:extLst>
                  <a:ext uri="{FF2B5EF4-FFF2-40B4-BE49-F238E27FC236}">
                    <a16:creationId xmlns:a16="http://schemas.microsoft.com/office/drawing/2014/main" id="{F6C54B0F-DF09-8201-BF43-5BB75BA8F3CB}"/>
                  </a:ext>
                </a:extLst>
              </p:cNvPr>
              <p:cNvSpPr txBox="1"/>
              <p:nvPr/>
            </p:nvSpPr>
            <p:spPr>
              <a:xfrm>
                <a:off x="516100" y="558013"/>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C     C</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13" name="Text Box 102">
                <a:extLst>
                  <a:ext uri="{FF2B5EF4-FFF2-40B4-BE49-F238E27FC236}">
                    <a16:creationId xmlns:a16="http://schemas.microsoft.com/office/drawing/2014/main" id="{7FBC6D36-6971-3E36-5914-C1C55644E90F}"/>
                  </a:ext>
                </a:extLst>
              </p:cNvPr>
              <p:cNvSpPr txBox="1"/>
              <p:nvPr/>
            </p:nvSpPr>
            <p:spPr>
              <a:xfrm>
                <a:off x="573440" y="1054124"/>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H</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14" name="Text Box 103">
                <a:extLst>
                  <a:ext uri="{FF2B5EF4-FFF2-40B4-BE49-F238E27FC236}">
                    <a16:creationId xmlns:a16="http://schemas.microsoft.com/office/drawing/2014/main" id="{3EBE9041-7619-E2AB-E601-ED4DFFB38415}"/>
                  </a:ext>
                </a:extLst>
              </p:cNvPr>
              <p:cNvSpPr txBox="1"/>
              <p:nvPr/>
            </p:nvSpPr>
            <p:spPr>
              <a:xfrm>
                <a:off x="542204" y="52175"/>
                <a:ext cx="100992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C</a:t>
                </a:r>
                <a:r>
                  <a:rPr lang="en-GB" sz="3600" b="1" baseline="-25000" dirty="0">
                    <a:solidFill>
                      <a:schemeClr val="accent1"/>
                    </a:solidFill>
                    <a:effectLst/>
                    <a:latin typeface="Century Gothic" panose="020B0502020202020204" pitchFamily="34" charset="0"/>
                    <a:ea typeface="Times New Roman" panose="02020603050405020304" pitchFamily="18" charset="0"/>
                  </a:rPr>
                  <a:t>6</a:t>
                </a:r>
                <a:r>
                  <a:rPr lang="en-GB" sz="3600" b="1" dirty="0">
                    <a:solidFill>
                      <a:schemeClr val="accent1"/>
                    </a:solidFill>
                    <a:effectLst/>
                    <a:latin typeface="Century Gothic" panose="020B0502020202020204" pitchFamily="34" charset="0"/>
                    <a:ea typeface="Times New Roman" panose="02020603050405020304" pitchFamily="18" charset="0"/>
                  </a:rPr>
                  <a:t>H</a:t>
                </a:r>
                <a:r>
                  <a:rPr lang="en-GB" sz="3600" b="1" baseline="-25000" dirty="0">
                    <a:solidFill>
                      <a:schemeClr val="accent1"/>
                    </a:solidFill>
                    <a:effectLst/>
                    <a:latin typeface="Century Gothic" panose="020B0502020202020204" pitchFamily="34" charset="0"/>
                    <a:ea typeface="Times New Roman" panose="02020603050405020304" pitchFamily="18" charset="0"/>
                  </a:rPr>
                  <a:t>5</a:t>
                </a:r>
                <a:endParaRPr lang="en-GB" sz="2000" b="1" baseline="-25000" dirty="0">
                  <a:solidFill>
                    <a:schemeClr val="accent1"/>
                  </a:solidFill>
                  <a:effectLst/>
                  <a:latin typeface="Times New Roman" panose="02020603050405020304" pitchFamily="18" charset="0"/>
                  <a:ea typeface="Times New Roman" panose="02020603050405020304" pitchFamily="18" charset="0"/>
                </a:endParaRPr>
              </a:p>
            </p:txBody>
          </p:sp>
        </p:grpSp>
        <p:cxnSp>
          <p:nvCxnSpPr>
            <p:cNvPr id="6" name="Straight Connector 5">
              <a:extLst>
                <a:ext uri="{FF2B5EF4-FFF2-40B4-BE49-F238E27FC236}">
                  <a16:creationId xmlns:a16="http://schemas.microsoft.com/office/drawing/2014/main" id="{99187DD8-92F6-DDE1-81D0-0068B74FD56F}"/>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6B498A4-FABC-738F-8EAC-5DA7E4176A94}"/>
                </a:ext>
              </a:extLst>
            </p:cNvPr>
            <p:cNvCxnSpPr>
              <a:cxnSpLocks/>
            </p:cNvCxnSpPr>
            <p:nvPr/>
          </p:nvCxnSpPr>
          <p:spPr>
            <a:xfrm>
              <a:off x="9775722" y="2254904"/>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511A043-39F2-7F53-51FB-3DB84CE98DC8}"/>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A371596-F036-1849-9C88-B376F7F4D700}"/>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76ADFFD-0DF4-935C-BFC5-2795BAADD9C0}"/>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7F9EE4C-ACD5-39E5-64A4-9B9D0DC3DA12}"/>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Box 14">
            <a:extLst>
              <a:ext uri="{FF2B5EF4-FFF2-40B4-BE49-F238E27FC236}">
                <a16:creationId xmlns:a16="http://schemas.microsoft.com/office/drawing/2014/main" id="{FAE5864D-9BB5-BC75-9271-188790265D6E}"/>
              </a:ext>
            </a:extLst>
          </p:cNvPr>
          <p:cNvSpPr txBox="1"/>
          <p:nvPr/>
        </p:nvSpPr>
        <p:spPr>
          <a:xfrm>
            <a:off x="478583" y="4377172"/>
            <a:ext cx="50674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 Hydroxyl group</a:t>
            </a:r>
            <a:endParaRPr lang="en-US" sz="2400" b="1" baseline="-25000" dirty="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90031AB4-F5DF-A653-D2AA-5C5F227F3903}"/>
              </a:ext>
            </a:extLst>
          </p:cNvPr>
          <p:cNvSpPr txBox="1"/>
          <p:nvPr/>
        </p:nvSpPr>
        <p:spPr>
          <a:xfrm>
            <a:off x="491836" y="4947015"/>
            <a:ext cx="50674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4c. 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O</a:t>
            </a:r>
            <a:endParaRPr lang="en-US" sz="2400" b="1" baseline="-25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73A5742C-FBE8-8D8C-D8BA-F19EFD621259}"/>
              </a:ext>
            </a:extLst>
          </p:cNvPr>
          <p:cNvSpPr txBox="1"/>
          <p:nvPr/>
        </p:nvSpPr>
        <p:spPr>
          <a:xfrm>
            <a:off x="4785539" y="1090633"/>
            <a:ext cx="5067452" cy="193899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4d. Any two from:</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is waterproof</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is harder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is tougher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is more rigid</a:t>
            </a:r>
          </a:p>
        </p:txBody>
      </p:sp>
      <p:pic>
        <p:nvPicPr>
          <p:cNvPr id="19" name="Picture 18" descr="Table&#10;&#10;Description automatically generated">
            <a:extLst>
              <a:ext uri="{FF2B5EF4-FFF2-40B4-BE49-F238E27FC236}">
                <a16:creationId xmlns:a16="http://schemas.microsoft.com/office/drawing/2014/main" id="{8443C7A8-49C4-DB0E-04EA-757F9F528B60}"/>
              </a:ext>
            </a:extLst>
          </p:cNvPr>
          <p:cNvPicPr>
            <a:picLocks noChangeAspect="1"/>
          </p:cNvPicPr>
          <p:nvPr/>
        </p:nvPicPr>
        <p:blipFill>
          <a:blip r:embed="rId3"/>
          <a:stretch>
            <a:fillRect/>
          </a:stretch>
        </p:blipFill>
        <p:spPr>
          <a:xfrm>
            <a:off x="4856368" y="3620880"/>
            <a:ext cx="6505693" cy="1726371"/>
          </a:xfrm>
          <a:prstGeom prst="rect">
            <a:avLst/>
          </a:prstGeom>
        </p:spPr>
      </p:pic>
      <p:sp>
        <p:nvSpPr>
          <p:cNvPr id="20" name="TextBox 19">
            <a:extLst>
              <a:ext uri="{FF2B5EF4-FFF2-40B4-BE49-F238E27FC236}">
                <a16:creationId xmlns:a16="http://schemas.microsoft.com/office/drawing/2014/main" id="{961C5C4F-E906-1BC8-389B-D100F768B735}"/>
              </a:ext>
            </a:extLst>
          </p:cNvPr>
          <p:cNvSpPr txBox="1"/>
          <p:nvPr/>
        </p:nvSpPr>
        <p:spPr>
          <a:xfrm>
            <a:off x="4401225" y="3628425"/>
            <a:ext cx="52858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t>
            </a:r>
          </a:p>
        </p:txBody>
      </p:sp>
      <p:sp>
        <p:nvSpPr>
          <p:cNvPr id="21" name="TextBox 20">
            <a:extLst>
              <a:ext uri="{FF2B5EF4-FFF2-40B4-BE49-F238E27FC236}">
                <a16:creationId xmlns:a16="http://schemas.microsoft.com/office/drawing/2014/main" id="{D5FDFCF6-9A85-FB5A-853A-B7736CE5A964}"/>
              </a:ext>
            </a:extLst>
          </p:cNvPr>
          <p:cNvSpPr txBox="1"/>
          <p:nvPr/>
        </p:nvSpPr>
        <p:spPr>
          <a:xfrm>
            <a:off x="6939017" y="4238024"/>
            <a:ext cx="105204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O </a:t>
            </a:r>
          </a:p>
        </p:txBody>
      </p:sp>
      <p:sp>
        <p:nvSpPr>
          <p:cNvPr id="22" name="TextBox 21">
            <a:extLst>
              <a:ext uri="{FF2B5EF4-FFF2-40B4-BE49-F238E27FC236}">
                <a16:creationId xmlns:a16="http://schemas.microsoft.com/office/drawing/2014/main" id="{B1196B0B-CDCC-EE7A-0F04-17EBBCFD09E6}"/>
              </a:ext>
            </a:extLst>
          </p:cNvPr>
          <p:cNvSpPr txBox="1"/>
          <p:nvPr/>
        </p:nvSpPr>
        <p:spPr>
          <a:xfrm>
            <a:off x="6952269" y="4708476"/>
            <a:ext cx="105204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HC</a:t>
            </a:r>
            <a:r>
              <a:rPr lang="en-US" sz="2400" b="1" dirty="0">
                <a:solidFill>
                  <a:schemeClr val="accent1"/>
                </a:solidFill>
                <a:latin typeface="PT Sans" panose="020B0503020203020204" pitchFamily="34" charset="77"/>
              </a:rPr>
              <a:t>l</a:t>
            </a:r>
            <a:r>
              <a:rPr lang="en-US" sz="2400" b="1" dirty="0">
                <a:solidFill>
                  <a:schemeClr val="accent1"/>
                </a:solidFill>
                <a:latin typeface="Century Gothic" panose="020B0502020202020204" pitchFamily="34" charset="0"/>
              </a:rPr>
              <a:t> </a:t>
            </a:r>
          </a:p>
        </p:txBody>
      </p:sp>
    </p:spTree>
    <p:extLst>
      <p:ext uri="{BB962C8B-B14F-4D97-AF65-F5344CB8AC3E}">
        <p14:creationId xmlns:p14="http://schemas.microsoft.com/office/powerpoint/2010/main" val="409747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16" grpId="0"/>
      <p:bldP spid="17"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CBD5D-55AA-0248-F2C1-0BF229774BC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41EFB24E-36FC-87C0-E537-F90E16552193}"/>
              </a:ext>
            </a:extLst>
          </p:cNvPr>
          <p:cNvSpPr txBox="1"/>
          <p:nvPr/>
        </p:nvSpPr>
        <p:spPr>
          <a:xfrm>
            <a:off x="571348" y="951485"/>
            <a:ext cx="966595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Amino acids contain two functional groups.</a:t>
            </a:r>
          </a:p>
        </p:txBody>
      </p:sp>
      <p:sp>
        <p:nvSpPr>
          <p:cNvPr id="5" name="TextBox 4">
            <a:extLst>
              <a:ext uri="{FF2B5EF4-FFF2-40B4-BE49-F238E27FC236}">
                <a16:creationId xmlns:a16="http://schemas.microsoft.com/office/drawing/2014/main" id="{1D868060-9B4B-C9CE-A39B-67035890D70B}"/>
              </a:ext>
            </a:extLst>
          </p:cNvPr>
          <p:cNvSpPr txBox="1"/>
          <p:nvPr/>
        </p:nvSpPr>
        <p:spPr>
          <a:xfrm>
            <a:off x="551468" y="1627346"/>
            <a:ext cx="24103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Ribosomes</a:t>
            </a:r>
          </a:p>
        </p:txBody>
      </p:sp>
      <p:sp>
        <p:nvSpPr>
          <p:cNvPr id="7" name="TextBox 6">
            <a:extLst>
              <a:ext uri="{FF2B5EF4-FFF2-40B4-BE49-F238E27FC236}">
                <a16:creationId xmlns:a16="http://schemas.microsoft.com/office/drawing/2014/main" id="{A5E88EBB-91B0-42FF-4643-70C32AB2803F}"/>
              </a:ext>
            </a:extLst>
          </p:cNvPr>
          <p:cNvSpPr txBox="1"/>
          <p:nvPr/>
        </p:nvSpPr>
        <p:spPr>
          <a:xfrm>
            <a:off x="584598" y="2316459"/>
            <a:ext cx="1018941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Enzymes, antibodies, hormones, structures such as collagen etc.</a:t>
            </a:r>
          </a:p>
        </p:txBody>
      </p:sp>
      <p:sp>
        <p:nvSpPr>
          <p:cNvPr id="8" name="TextBox 7">
            <a:extLst>
              <a:ext uri="{FF2B5EF4-FFF2-40B4-BE49-F238E27FC236}">
                <a16:creationId xmlns:a16="http://schemas.microsoft.com/office/drawing/2014/main" id="{A5BE2AED-FC59-7D8F-255F-8D86FFDFA5BF}"/>
              </a:ext>
            </a:extLst>
          </p:cNvPr>
          <p:cNvSpPr txBox="1"/>
          <p:nvPr/>
        </p:nvSpPr>
        <p:spPr>
          <a:xfrm>
            <a:off x="624355" y="3071833"/>
            <a:ext cx="10586984"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Most mutations have no effect on protein synthesis but some mutations that cause a change in DNA structure, causing it to code for a protein with a different shape and affecting its function.</a:t>
            </a:r>
          </a:p>
        </p:txBody>
      </p:sp>
    </p:spTree>
    <p:extLst>
      <p:ext uri="{BB962C8B-B14F-4D97-AF65-F5344CB8AC3E}">
        <p14:creationId xmlns:p14="http://schemas.microsoft.com/office/powerpoint/2010/main" val="69023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7D6399-9BDF-92DE-4E7A-967AE23966E2}"/>
              </a:ext>
            </a:extLst>
          </p:cNvPr>
          <p:cNvSpPr txBox="1"/>
          <p:nvPr/>
        </p:nvSpPr>
        <p:spPr>
          <a:xfrm>
            <a:off x="353734" y="826744"/>
            <a:ext cx="11211732"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What is required for monomers to react in condensation polymerisation?</a:t>
            </a:r>
          </a:p>
          <a:p>
            <a:pPr marL="914400" lvl="1" indent="-457200">
              <a:buFont typeface="Wingdings" pitchFamily="2" charset="2"/>
              <a:buChar char="q"/>
            </a:pPr>
            <a:r>
              <a:rPr lang="en-GB" sz="2400" dirty="0">
                <a:latin typeface="Century Gothic" panose="020B0502020202020204" pitchFamily="34" charset="0"/>
              </a:rPr>
              <a:t>A. The monomers must contain a C=C double bond</a:t>
            </a:r>
          </a:p>
          <a:p>
            <a:pPr marL="914400" lvl="1" indent="-457200">
              <a:buFont typeface="Wingdings" pitchFamily="2" charset="2"/>
              <a:buChar char="q"/>
            </a:pPr>
            <a:r>
              <a:rPr lang="en-GB" sz="2400" dirty="0">
                <a:latin typeface="Century Gothic" panose="020B0502020202020204" pitchFamily="34" charset="0"/>
              </a:rPr>
              <a:t>B. The monomers must contain water</a:t>
            </a:r>
          </a:p>
          <a:p>
            <a:pPr marL="914400" lvl="1" indent="-457200">
              <a:buFont typeface="Wingdings" pitchFamily="2" charset="2"/>
              <a:buChar char="q"/>
            </a:pPr>
            <a:r>
              <a:rPr lang="en-GB" sz="2400" dirty="0">
                <a:latin typeface="Century Gothic" panose="020B0502020202020204" pitchFamily="34" charset="0"/>
              </a:rPr>
              <a:t>C. The monomers must contain two functional groups</a:t>
            </a:r>
          </a:p>
        </p:txBody>
      </p:sp>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40000" y="0"/>
            <a:ext cx="10620000" cy="720000"/>
          </a:xfrm>
        </p:spPr>
        <p:txBody>
          <a:bodyPr/>
          <a:lstStyle/>
          <a:p>
            <a:r>
              <a:rPr lang="en-US" dirty="0">
                <a:latin typeface="Century Gothic" panose="020B0502020202020204" pitchFamily="34" charset="0"/>
              </a:rPr>
              <a:t>Answer the questions below.</a:t>
            </a:r>
          </a:p>
        </p:txBody>
      </p:sp>
      <p:sp>
        <p:nvSpPr>
          <p:cNvPr id="4" name="TextBox 3">
            <a:extLst>
              <a:ext uri="{FF2B5EF4-FFF2-40B4-BE49-F238E27FC236}">
                <a16:creationId xmlns:a16="http://schemas.microsoft.com/office/drawing/2014/main" id="{49D9FD6F-2370-714D-B4BC-9DA02B16D063}"/>
              </a:ext>
            </a:extLst>
          </p:cNvPr>
          <p:cNvSpPr txBox="1"/>
          <p:nvPr/>
        </p:nvSpPr>
        <p:spPr>
          <a:xfrm>
            <a:off x="315261" y="2804684"/>
            <a:ext cx="11622740" cy="1938992"/>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small molecule is usually produced through condensation polymerisation?</a:t>
            </a:r>
          </a:p>
          <a:p>
            <a:pPr marL="914400" lvl="1" indent="-457200">
              <a:buFont typeface="Wingdings" pitchFamily="2" charset="2"/>
              <a:buChar char="q"/>
            </a:pPr>
            <a:r>
              <a:rPr lang="en-GB" sz="2400" dirty="0">
                <a:latin typeface="Century Gothic" panose="020B0502020202020204" pitchFamily="34" charset="0"/>
              </a:rPr>
              <a:t>A. A polymer</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Water</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Carbon dioxide</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85314" y="4911588"/>
            <a:ext cx="1118397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of these is made through condensation polymerisation?</a:t>
            </a:r>
          </a:p>
          <a:p>
            <a:pPr marL="914400" lvl="1" indent="-457200">
              <a:buFont typeface="Wingdings" pitchFamily="2" charset="2"/>
              <a:buChar char="q"/>
            </a:pPr>
            <a:r>
              <a:rPr lang="en-GB" sz="2400" dirty="0">
                <a:latin typeface="Century Gothic" panose="020B0502020202020204" pitchFamily="34" charset="0"/>
              </a:rPr>
              <a:t>A. Polyester</a:t>
            </a:r>
          </a:p>
          <a:p>
            <a:pPr marL="914400" lvl="1" indent="-457200">
              <a:buFont typeface="Wingdings" pitchFamily="2" charset="2"/>
              <a:buChar char="q"/>
            </a:pPr>
            <a:r>
              <a:rPr lang="en-GB" sz="2400" dirty="0">
                <a:latin typeface="Century Gothic" panose="020B0502020202020204" pitchFamily="34" charset="0"/>
              </a:rPr>
              <a:t>B. Poly(ethene)</a:t>
            </a:r>
          </a:p>
          <a:p>
            <a:pPr marL="914400" lvl="1" indent="-457200">
              <a:buFont typeface="Wingdings" pitchFamily="2" charset="2"/>
              <a:buChar char="q"/>
            </a:pPr>
            <a:r>
              <a:rPr lang="en-GB" sz="2400" dirty="0">
                <a:latin typeface="Century Gothic" panose="020B0502020202020204" pitchFamily="34" charset="0"/>
              </a:rPr>
              <a:t>C. Amino acids</a:t>
            </a:r>
          </a:p>
        </p:txBody>
      </p:sp>
      <p:sp>
        <p:nvSpPr>
          <p:cNvPr id="6" name="TextBox 5">
            <a:extLst>
              <a:ext uri="{FF2B5EF4-FFF2-40B4-BE49-F238E27FC236}">
                <a16:creationId xmlns:a16="http://schemas.microsoft.com/office/drawing/2014/main" id="{414A8B36-6BDF-BE4B-8892-9B947E7C3878}"/>
              </a:ext>
            </a:extLst>
          </p:cNvPr>
          <p:cNvSpPr txBox="1"/>
          <p:nvPr/>
        </p:nvSpPr>
        <p:spPr>
          <a:xfrm>
            <a:off x="811769" y="2086927"/>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763555" y="372904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45099" y="5087382"/>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22345613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Taking it Further: Condensation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what happens during addition polymerisation.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alkanes cannot be monomers.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of water.</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bonding in water.</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9074243" cy="193899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functional group found in alcohols.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functional group found in carboxylic acids.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type of compound formed when an alcohol reacts with a carboxylic acid.</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Taking it Further: Condensation Polymerisation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192289" cy="1938992"/>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what is required for monomers to undergo addition polymerisation.</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what is required for monomers to undergo condensation polymerisation.</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Give an example of a polymer made from condensation polymerisation.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Identify the monomers and polymers when proteins are synthesised from amino acids.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947776"/>
            <a:ext cx="10951633" cy="3108543"/>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Century Gothic"/>
                <a:cs typeface="Arial"/>
                <a:sym typeface="Century Gothic"/>
              </a:rPr>
              <a:t>For addition polymerisation to take place, monomers must contain a C=C double bond. This double bond is broken open to allow the monomer to bond with other monomers to make the polymer chain. In condensation polymerisation, the monomers do not require a C=C double bond, but the monomers must each have two functional groups. Simple polymers can be made through condensation polymerisation reactions where two monomers contain two of the same functional group. This is how materials such as polyester are made. Condensation polymerisation is also the reaction through which proteins are synthesised from amino acids.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7313721" cy="1217993"/>
          </a:xfrm>
        </p:spPr>
        <p:txBody>
          <a:bodyPr/>
          <a:lstStyle/>
          <a:p>
            <a:r>
              <a:rPr lang="en-US" dirty="0">
                <a:latin typeface="Century Gothic" panose="020B0502020202020204" pitchFamily="34" charset="0"/>
              </a:rPr>
              <a:t>(HT) Taking it Further: Condensation Polymerisation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022731" y="4426774"/>
            <a:ext cx="6496050"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C5.1.10 Taking it Further: Carboxylic Acids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C5.1.12 Polymers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the by-products of condensation polymerisation reactions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Compare the processes of addition polymerisation and condensation polymerisation</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6688667" y="4997932"/>
            <a:ext cx="2692400"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polyester</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2499874"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polymer</a:t>
            </a:r>
          </a:p>
        </p:txBody>
      </p:sp>
      <p:sp>
        <p:nvSpPr>
          <p:cNvPr id="7" name="Rectangle 6">
            <a:extLst>
              <a:ext uri="{FF2B5EF4-FFF2-40B4-BE49-F238E27FC236}">
                <a16:creationId xmlns:a16="http://schemas.microsoft.com/office/drawing/2014/main" id="{721D3180-3077-A645-EE0D-E910FF436CA9}"/>
              </a:ext>
            </a:extLst>
          </p:cNvPr>
          <p:cNvSpPr/>
          <p:nvPr/>
        </p:nvSpPr>
        <p:spPr>
          <a:xfrm>
            <a:off x="4549759" y="5000402"/>
            <a:ext cx="2088109"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monomer</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5" y="5723148"/>
            <a:ext cx="333285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condensation</a:t>
            </a:r>
          </a:p>
        </p:txBody>
      </p:sp>
      <p:sp>
        <p:nvSpPr>
          <p:cNvPr id="4" name="Rectangle 3">
            <a:extLst>
              <a:ext uri="{FF2B5EF4-FFF2-40B4-BE49-F238E27FC236}">
                <a16:creationId xmlns:a16="http://schemas.microsoft.com/office/drawing/2014/main" id="{F38EC70A-FECD-FA02-FF41-5D01E18B0913}"/>
              </a:ext>
            </a:extLst>
          </p:cNvPr>
          <p:cNvSpPr/>
          <p:nvPr/>
        </p:nvSpPr>
        <p:spPr>
          <a:xfrm>
            <a:off x="5376173" y="5732673"/>
            <a:ext cx="307356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polymerisation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64A45E41-1C6E-251C-9139-ECD10447DEA4}"/>
              </a:ext>
            </a:extLst>
          </p:cNvPr>
          <p:cNvPicPr>
            <a:picLocks noChangeAspect="1"/>
          </p:cNvPicPr>
          <p:nvPr/>
        </p:nvPicPr>
        <p:blipFill>
          <a:blip r:embed="rId3"/>
          <a:stretch>
            <a:fillRect/>
          </a:stretch>
        </p:blipFill>
        <p:spPr>
          <a:xfrm>
            <a:off x="6790267" y="4179111"/>
            <a:ext cx="4618565" cy="259874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CCA7D-AA3A-542B-6B3E-83A4E863C67A}"/>
              </a:ext>
            </a:extLst>
          </p:cNvPr>
          <p:cNvSpPr>
            <a:spLocks noGrp="1"/>
          </p:cNvSpPr>
          <p:nvPr>
            <p:ph type="title"/>
          </p:nvPr>
        </p:nvSpPr>
        <p:spPr>
          <a:xfrm>
            <a:off x="319866" y="0"/>
            <a:ext cx="10620000" cy="720000"/>
          </a:xfrm>
        </p:spPr>
        <p:txBody>
          <a:bodyPr/>
          <a:lstStyle/>
          <a:p>
            <a:r>
              <a:rPr lang="en-GB" dirty="0">
                <a:latin typeface="Century Gothic" panose="020B0502020202020204" pitchFamily="34" charset="0"/>
              </a:rPr>
              <a:t>Condensation Polymerisation</a:t>
            </a:r>
          </a:p>
        </p:txBody>
      </p:sp>
      <p:cxnSp>
        <p:nvCxnSpPr>
          <p:cNvPr id="3" name="Straight Connector 2">
            <a:extLst>
              <a:ext uri="{FF2B5EF4-FFF2-40B4-BE49-F238E27FC236}">
                <a16:creationId xmlns:a16="http://schemas.microsoft.com/office/drawing/2014/main" id="{00DBF97C-BD32-FD40-70D0-F13DFA121665}"/>
              </a:ext>
            </a:extLst>
          </p:cNvPr>
          <p:cNvCxnSpPr>
            <a:cxnSpLocks/>
          </p:cNvCxnSpPr>
          <p:nvPr/>
        </p:nvCxnSpPr>
        <p:spPr>
          <a:xfrm>
            <a:off x="1938857" y="2005075"/>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E947F8AB-05EC-B87E-62B0-F04F3D686D19}"/>
              </a:ext>
            </a:extLst>
          </p:cNvPr>
          <p:cNvCxnSpPr>
            <a:cxnSpLocks/>
          </p:cNvCxnSpPr>
          <p:nvPr/>
        </p:nvCxnSpPr>
        <p:spPr>
          <a:xfrm>
            <a:off x="2713011" y="201618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101">
            <a:extLst>
              <a:ext uri="{FF2B5EF4-FFF2-40B4-BE49-F238E27FC236}">
                <a16:creationId xmlns:a16="http://schemas.microsoft.com/office/drawing/2014/main" id="{A6FA21DA-B35B-DF12-B963-CD4F6BC8A20F}"/>
              </a:ext>
            </a:extLst>
          </p:cNvPr>
          <p:cNvSpPr txBox="1"/>
          <p:nvPr/>
        </p:nvSpPr>
        <p:spPr>
          <a:xfrm>
            <a:off x="1490131" y="1753955"/>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6" name="Text Box 102">
            <a:extLst>
              <a:ext uri="{FF2B5EF4-FFF2-40B4-BE49-F238E27FC236}">
                <a16:creationId xmlns:a16="http://schemas.microsoft.com/office/drawing/2014/main" id="{CEE0BDBE-2D34-0729-1C25-31D269D9B0B3}"/>
              </a:ext>
            </a:extLst>
          </p:cNvPr>
          <p:cNvSpPr txBox="1"/>
          <p:nvPr/>
        </p:nvSpPr>
        <p:spPr>
          <a:xfrm>
            <a:off x="1553112" y="2706666"/>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7" name="Text Box 103">
            <a:extLst>
              <a:ext uri="{FF2B5EF4-FFF2-40B4-BE49-F238E27FC236}">
                <a16:creationId xmlns:a16="http://schemas.microsoft.com/office/drawing/2014/main" id="{BC7AA296-7F47-6572-7120-52B54DFAFA58}"/>
              </a:ext>
            </a:extLst>
          </p:cNvPr>
          <p:cNvSpPr txBox="1"/>
          <p:nvPr/>
        </p:nvSpPr>
        <p:spPr>
          <a:xfrm>
            <a:off x="1552767" y="748043"/>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8" name="Straight Connector 7">
            <a:extLst>
              <a:ext uri="{FF2B5EF4-FFF2-40B4-BE49-F238E27FC236}">
                <a16:creationId xmlns:a16="http://schemas.microsoft.com/office/drawing/2014/main" id="{D512D998-A49A-DC50-703E-242C4CD90652}"/>
              </a:ext>
            </a:extLst>
          </p:cNvPr>
          <p:cNvCxnSpPr>
            <a:cxnSpLocks/>
          </p:cNvCxnSpPr>
          <p:nvPr/>
        </p:nvCxnSpPr>
        <p:spPr>
          <a:xfrm>
            <a:off x="2526121" y="217577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533E39-8B6E-2786-3FCC-0EA35830ED87}"/>
              </a:ext>
            </a:extLst>
          </p:cNvPr>
          <p:cNvCxnSpPr>
            <a:cxnSpLocks/>
          </p:cNvCxnSpPr>
          <p:nvPr/>
        </p:nvCxnSpPr>
        <p:spPr>
          <a:xfrm>
            <a:off x="1718957" y="219457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14B3FE3-74D0-4DD8-6029-E707CA0AE9A3}"/>
              </a:ext>
            </a:extLst>
          </p:cNvPr>
          <p:cNvCxnSpPr>
            <a:cxnSpLocks/>
          </p:cNvCxnSpPr>
          <p:nvPr/>
        </p:nvCxnSpPr>
        <p:spPr>
          <a:xfrm>
            <a:off x="1718957" y="124782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0C46AE9-E491-1DD4-318A-37C38DFFC6E4}"/>
              </a:ext>
            </a:extLst>
          </p:cNvPr>
          <p:cNvCxnSpPr>
            <a:cxnSpLocks/>
          </p:cNvCxnSpPr>
          <p:nvPr/>
        </p:nvCxnSpPr>
        <p:spPr>
          <a:xfrm>
            <a:off x="2525192" y="124556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14110671-CBBB-282C-9172-4033683EF15B}"/>
              </a:ext>
            </a:extLst>
          </p:cNvPr>
          <p:cNvCxnSpPr>
            <a:cxnSpLocks/>
          </p:cNvCxnSpPr>
          <p:nvPr/>
        </p:nvCxnSpPr>
        <p:spPr>
          <a:xfrm>
            <a:off x="1121276" y="199925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Text Box 102">
            <a:extLst>
              <a:ext uri="{FF2B5EF4-FFF2-40B4-BE49-F238E27FC236}">
                <a16:creationId xmlns:a16="http://schemas.microsoft.com/office/drawing/2014/main" id="{5F3FD3F5-B32B-D6C6-FD60-A0A42DD4B8B3}"/>
              </a:ext>
            </a:extLst>
          </p:cNvPr>
          <p:cNvSpPr txBox="1"/>
          <p:nvPr/>
        </p:nvSpPr>
        <p:spPr>
          <a:xfrm>
            <a:off x="33866" y="1724533"/>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    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82" name="Text Box 102">
            <a:extLst>
              <a:ext uri="{FF2B5EF4-FFF2-40B4-BE49-F238E27FC236}">
                <a16:creationId xmlns:a16="http://schemas.microsoft.com/office/drawing/2014/main" id="{00FC4C05-2830-0AB9-A72D-062079FD33D3}"/>
              </a:ext>
            </a:extLst>
          </p:cNvPr>
          <p:cNvSpPr txBox="1"/>
          <p:nvPr/>
        </p:nvSpPr>
        <p:spPr>
          <a:xfrm>
            <a:off x="3060178" y="1758400"/>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r>
              <a:rPr lang="en-GB" sz="2800" b="1" dirty="0">
                <a:solidFill>
                  <a:srgbClr val="FF0000"/>
                </a:solidFill>
                <a:effectLst/>
                <a:latin typeface="Century Gothic" panose="020B0502020202020204" pitchFamily="34" charset="0"/>
                <a:ea typeface="Times New Roman" panose="02020603050405020304" pitchFamily="18" charset="0"/>
              </a:rPr>
              <a:t>     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83" name="Straight Connector 82">
            <a:extLst>
              <a:ext uri="{FF2B5EF4-FFF2-40B4-BE49-F238E27FC236}">
                <a16:creationId xmlns:a16="http://schemas.microsoft.com/office/drawing/2014/main" id="{F3075591-3731-2FB2-CF99-6900521C3DC9}"/>
              </a:ext>
            </a:extLst>
          </p:cNvPr>
          <p:cNvCxnSpPr>
            <a:cxnSpLocks/>
          </p:cNvCxnSpPr>
          <p:nvPr/>
        </p:nvCxnSpPr>
        <p:spPr>
          <a:xfrm>
            <a:off x="3491943" y="199925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8CF3723-58A0-76C5-79F8-055E47A4E3B9}"/>
              </a:ext>
            </a:extLst>
          </p:cNvPr>
          <p:cNvCxnSpPr>
            <a:cxnSpLocks/>
          </p:cNvCxnSpPr>
          <p:nvPr/>
        </p:nvCxnSpPr>
        <p:spPr>
          <a:xfrm>
            <a:off x="393143" y="198232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5EB5D36-33E9-079D-1C2B-EE34277622AF}"/>
              </a:ext>
            </a:extLst>
          </p:cNvPr>
          <p:cNvCxnSpPr>
            <a:cxnSpLocks/>
          </p:cNvCxnSpPr>
          <p:nvPr/>
        </p:nvCxnSpPr>
        <p:spPr>
          <a:xfrm>
            <a:off x="8034857" y="2072809"/>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FBAE4EE-30C0-FAE5-7756-FFBF37B959AB}"/>
              </a:ext>
            </a:extLst>
          </p:cNvPr>
          <p:cNvCxnSpPr>
            <a:cxnSpLocks/>
          </p:cNvCxnSpPr>
          <p:nvPr/>
        </p:nvCxnSpPr>
        <p:spPr>
          <a:xfrm>
            <a:off x="8809011" y="208392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 Box 101">
            <a:extLst>
              <a:ext uri="{FF2B5EF4-FFF2-40B4-BE49-F238E27FC236}">
                <a16:creationId xmlns:a16="http://schemas.microsoft.com/office/drawing/2014/main" id="{09B2BE03-D1A0-3468-ED7B-E8D39076E1CF}"/>
              </a:ext>
            </a:extLst>
          </p:cNvPr>
          <p:cNvSpPr txBox="1"/>
          <p:nvPr/>
        </p:nvSpPr>
        <p:spPr>
          <a:xfrm>
            <a:off x="7586131" y="1821689"/>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88" name="Text Box 102">
            <a:extLst>
              <a:ext uri="{FF2B5EF4-FFF2-40B4-BE49-F238E27FC236}">
                <a16:creationId xmlns:a16="http://schemas.microsoft.com/office/drawing/2014/main" id="{3C8A36EE-C1C2-E251-D180-6B6360403770}"/>
              </a:ext>
            </a:extLst>
          </p:cNvPr>
          <p:cNvSpPr txBox="1"/>
          <p:nvPr/>
        </p:nvSpPr>
        <p:spPr>
          <a:xfrm>
            <a:off x="7649112" y="2774400"/>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89" name="Text Box 103">
            <a:extLst>
              <a:ext uri="{FF2B5EF4-FFF2-40B4-BE49-F238E27FC236}">
                <a16:creationId xmlns:a16="http://schemas.microsoft.com/office/drawing/2014/main" id="{F4BBEFFF-BF74-256A-A1BE-2BC3A3D761ED}"/>
              </a:ext>
            </a:extLst>
          </p:cNvPr>
          <p:cNvSpPr txBox="1"/>
          <p:nvPr/>
        </p:nvSpPr>
        <p:spPr>
          <a:xfrm>
            <a:off x="7648767" y="815777"/>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90" name="Straight Connector 89">
            <a:extLst>
              <a:ext uri="{FF2B5EF4-FFF2-40B4-BE49-F238E27FC236}">
                <a16:creationId xmlns:a16="http://schemas.microsoft.com/office/drawing/2014/main" id="{AF8B96D1-5801-8405-C8FC-675489AFBAC6}"/>
              </a:ext>
            </a:extLst>
          </p:cNvPr>
          <p:cNvCxnSpPr>
            <a:cxnSpLocks/>
          </p:cNvCxnSpPr>
          <p:nvPr/>
        </p:nvCxnSpPr>
        <p:spPr>
          <a:xfrm>
            <a:off x="8622121" y="2243511"/>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0F8CBF-723C-22F9-1546-297703C69908}"/>
              </a:ext>
            </a:extLst>
          </p:cNvPr>
          <p:cNvCxnSpPr>
            <a:cxnSpLocks/>
          </p:cNvCxnSpPr>
          <p:nvPr/>
        </p:nvCxnSpPr>
        <p:spPr>
          <a:xfrm>
            <a:off x="7814957" y="226231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14571D-E30C-6285-6EEC-A51581F38ADB}"/>
              </a:ext>
            </a:extLst>
          </p:cNvPr>
          <p:cNvCxnSpPr>
            <a:cxnSpLocks/>
          </p:cNvCxnSpPr>
          <p:nvPr/>
        </p:nvCxnSpPr>
        <p:spPr>
          <a:xfrm>
            <a:off x="7814957" y="1315560"/>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8376286-4AE5-8EFA-5D00-FE341FFB7D9C}"/>
              </a:ext>
            </a:extLst>
          </p:cNvPr>
          <p:cNvCxnSpPr>
            <a:cxnSpLocks/>
          </p:cNvCxnSpPr>
          <p:nvPr/>
        </p:nvCxnSpPr>
        <p:spPr>
          <a:xfrm>
            <a:off x="8621192" y="1313302"/>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6023FC3-CCBD-A60F-5147-434BCE2427B0}"/>
              </a:ext>
            </a:extLst>
          </p:cNvPr>
          <p:cNvCxnSpPr>
            <a:cxnSpLocks/>
          </p:cNvCxnSpPr>
          <p:nvPr/>
        </p:nvCxnSpPr>
        <p:spPr>
          <a:xfrm>
            <a:off x="7217276" y="20669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6" name="Text Box 102">
            <a:extLst>
              <a:ext uri="{FF2B5EF4-FFF2-40B4-BE49-F238E27FC236}">
                <a16:creationId xmlns:a16="http://schemas.microsoft.com/office/drawing/2014/main" id="{BB409936-9A2C-814B-CEC1-5B1C274A81BC}"/>
              </a:ext>
            </a:extLst>
          </p:cNvPr>
          <p:cNvSpPr txBox="1"/>
          <p:nvPr/>
        </p:nvSpPr>
        <p:spPr>
          <a:xfrm>
            <a:off x="9122312" y="1809200"/>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99" name="Text Box 102">
            <a:extLst>
              <a:ext uri="{FF2B5EF4-FFF2-40B4-BE49-F238E27FC236}">
                <a16:creationId xmlns:a16="http://schemas.microsoft.com/office/drawing/2014/main" id="{269B1FD5-FF64-B12C-7C10-80CF473D6871}"/>
              </a:ext>
            </a:extLst>
          </p:cNvPr>
          <p:cNvSpPr txBox="1"/>
          <p:nvPr/>
        </p:nvSpPr>
        <p:spPr>
          <a:xfrm>
            <a:off x="6836312" y="1809200"/>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02" name="Straight Connector 101">
            <a:extLst>
              <a:ext uri="{FF2B5EF4-FFF2-40B4-BE49-F238E27FC236}">
                <a16:creationId xmlns:a16="http://schemas.microsoft.com/office/drawing/2014/main" id="{8AF70696-D86C-64D6-16C3-CF844987816A}"/>
              </a:ext>
            </a:extLst>
          </p:cNvPr>
          <p:cNvCxnSpPr>
            <a:cxnSpLocks/>
          </p:cNvCxnSpPr>
          <p:nvPr/>
        </p:nvCxnSpPr>
        <p:spPr>
          <a:xfrm flipV="1">
            <a:off x="9554078" y="1862670"/>
            <a:ext cx="351922" cy="153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 Box 102">
            <a:extLst>
              <a:ext uri="{FF2B5EF4-FFF2-40B4-BE49-F238E27FC236}">
                <a16:creationId xmlns:a16="http://schemas.microsoft.com/office/drawing/2014/main" id="{91A9E426-82B2-01EB-432A-64A1C64E1BB9}"/>
              </a:ext>
            </a:extLst>
          </p:cNvPr>
          <p:cNvSpPr txBox="1"/>
          <p:nvPr/>
        </p:nvSpPr>
        <p:spPr>
          <a:xfrm>
            <a:off x="9816578" y="235106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r>
              <a:rPr lang="en-GB" sz="2800" b="1" dirty="0">
                <a:solidFill>
                  <a:schemeClr val="accent1"/>
                </a:solidFill>
                <a:effectLst/>
                <a:latin typeface="Century Gothic" panose="020B0502020202020204" pitchFamily="34" charset="0"/>
                <a:ea typeface="Times New Roman" panose="02020603050405020304" pitchFamily="18" charset="0"/>
              </a:rPr>
              <a:t>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04" name="Text Box 102">
            <a:extLst>
              <a:ext uri="{FF2B5EF4-FFF2-40B4-BE49-F238E27FC236}">
                <a16:creationId xmlns:a16="http://schemas.microsoft.com/office/drawing/2014/main" id="{A18CE9C3-B613-36D2-370A-1FE28EE85B98}"/>
              </a:ext>
            </a:extLst>
          </p:cNvPr>
          <p:cNvSpPr txBox="1"/>
          <p:nvPr/>
        </p:nvSpPr>
        <p:spPr>
          <a:xfrm>
            <a:off x="9901246" y="1504400"/>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07" name="Straight Connector 106">
            <a:extLst>
              <a:ext uri="{FF2B5EF4-FFF2-40B4-BE49-F238E27FC236}">
                <a16:creationId xmlns:a16="http://schemas.microsoft.com/office/drawing/2014/main" id="{A2BD4B22-00B6-EC76-246F-C588547A46C1}"/>
              </a:ext>
            </a:extLst>
          </p:cNvPr>
          <p:cNvCxnSpPr>
            <a:cxnSpLocks/>
          </p:cNvCxnSpPr>
          <p:nvPr/>
        </p:nvCxnSpPr>
        <p:spPr>
          <a:xfrm flipV="1">
            <a:off x="9537145" y="1794937"/>
            <a:ext cx="351922" cy="153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FB700F3-17AA-98AB-0B33-EBCC958071EC}"/>
              </a:ext>
            </a:extLst>
          </p:cNvPr>
          <p:cNvCxnSpPr>
            <a:cxnSpLocks/>
          </p:cNvCxnSpPr>
          <p:nvPr/>
        </p:nvCxnSpPr>
        <p:spPr>
          <a:xfrm flipV="1">
            <a:off x="6468533" y="2201337"/>
            <a:ext cx="423333"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13E2BAF9-6848-4D6A-003A-8AFA6EDED68E}"/>
              </a:ext>
            </a:extLst>
          </p:cNvPr>
          <p:cNvCxnSpPr>
            <a:cxnSpLocks/>
          </p:cNvCxnSpPr>
          <p:nvPr/>
        </p:nvCxnSpPr>
        <p:spPr>
          <a:xfrm>
            <a:off x="10265276" y="26257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44052C2-FBD3-29DB-84F1-D085B7183F24}"/>
              </a:ext>
            </a:extLst>
          </p:cNvPr>
          <p:cNvCxnSpPr>
            <a:cxnSpLocks/>
          </p:cNvCxnSpPr>
          <p:nvPr/>
        </p:nvCxnSpPr>
        <p:spPr>
          <a:xfrm flipH="1" flipV="1">
            <a:off x="6570134" y="1744138"/>
            <a:ext cx="321733" cy="169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99C06161-CCF2-6E4C-E38D-A30C24D12A53}"/>
              </a:ext>
            </a:extLst>
          </p:cNvPr>
          <p:cNvCxnSpPr>
            <a:cxnSpLocks/>
          </p:cNvCxnSpPr>
          <p:nvPr/>
        </p:nvCxnSpPr>
        <p:spPr>
          <a:xfrm flipH="1" flipV="1">
            <a:off x="6553201" y="1811871"/>
            <a:ext cx="321733" cy="1693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 Box 102">
            <a:extLst>
              <a:ext uri="{FF2B5EF4-FFF2-40B4-BE49-F238E27FC236}">
                <a16:creationId xmlns:a16="http://schemas.microsoft.com/office/drawing/2014/main" id="{B744CE45-5B17-0684-F31C-85F8E2071D17}"/>
              </a:ext>
            </a:extLst>
          </p:cNvPr>
          <p:cNvSpPr txBox="1"/>
          <p:nvPr/>
        </p:nvSpPr>
        <p:spPr>
          <a:xfrm>
            <a:off x="6158979" y="1453600"/>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18" name="Straight Connector 117">
            <a:extLst>
              <a:ext uri="{FF2B5EF4-FFF2-40B4-BE49-F238E27FC236}">
                <a16:creationId xmlns:a16="http://schemas.microsoft.com/office/drawing/2014/main" id="{A73978BB-CD32-95BB-455B-CCFAD756EF9C}"/>
              </a:ext>
            </a:extLst>
          </p:cNvPr>
          <p:cNvCxnSpPr>
            <a:cxnSpLocks/>
          </p:cNvCxnSpPr>
          <p:nvPr/>
        </p:nvCxnSpPr>
        <p:spPr>
          <a:xfrm>
            <a:off x="9537145" y="2219390"/>
            <a:ext cx="368855" cy="269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 Box 102">
            <a:extLst>
              <a:ext uri="{FF2B5EF4-FFF2-40B4-BE49-F238E27FC236}">
                <a16:creationId xmlns:a16="http://schemas.microsoft.com/office/drawing/2014/main" id="{8F46966F-A337-59E7-F2B5-9BA594521D58}"/>
              </a:ext>
            </a:extLst>
          </p:cNvPr>
          <p:cNvSpPr txBox="1"/>
          <p:nvPr/>
        </p:nvSpPr>
        <p:spPr>
          <a:xfrm>
            <a:off x="5452532" y="245266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H    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22" name="Straight Connector 121">
            <a:extLst>
              <a:ext uri="{FF2B5EF4-FFF2-40B4-BE49-F238E27FC236}">
                <a16:creationId xmlns:a16="http://schemas.microsoft.com/office/drawing/2014/main" id="{EB401F1F-E3A0-B5D9-D8B1-226EA9FE793E}"/>
              </a:ext>
            </a:extLst>
          </p:cNvPr>
          <p:cNvCxnSpPr>
            <a:cxnSpLocks/>
          </p:cNvCxnSpPr>
          <p:nvPr/>
        </p:nvCxnSpPr>
        <p:spPr>
          <a:xfrm>
            <a:off x="5811809" y="271045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4" name="Text Box 102">
            <a:extLst>
              <a:ext uri="{FF2B5EF4-FFF2-40B4-BE49-F238E27FC236}">
                <a16:creationId xmlns:a16="http://schemas.microsoft.com/office/drawing/2014/main" id="{AF8BE46B-A5AC-BC2D-48CA-7D9E8397FF16}"/>
              </a:ext>
            </a:extLst>
          </p:cNvPr>
          <p:cNvSpPr txBox="1"/>
          <p:nvPr/>
        </p:nvSpPr>
        <p:spPr>
          <a:xfrm>
            <a:off x="4521199" y="1673734"/>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126" name="Oval 125">
            <a:extLst>
              <a:ext uri="{FF2B5EF4-FFF2-40B4-BE49-F238E27FC236}">
                <a16:creationId xmlns:a16="http://schemas.microsoft.com/office/drawing/2014/main" id="{10BA0F1F-83D8-C238-D07D-3FC06ABB53C9}"/>
              </a:ext>
            </a:extLst>
          </p:cNvPr>
          <p:cNvSpPr/>
          <p:nvPr/>
        </p:nvSpPr>
        <p:spPr>
          <a:xfrm rot="1603087">
            <a:off x="3810000" y="1574803"/>
            <a:ext cx="2912533" cy="1676400"/>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Text Box 102">
            <a:extLst>
              <a:ext uri="{FF2B5EF4-FFF2-40B4-BE49-F238E27FC236}">
                <a16:creationId xmlns:a16="http://schemas.microsoft.com/office/drawing/2014/main" id="{783873FD-F40F-86DA-83AA-CC004A43EFA6}"/>
              </a:ext>
            </a:extLst>
          </p:cNvPr>
          <p:cNvSpPr txBox="1"/>
          <p:nvPr/>
        </p:nvSpPr>
        <p:spPr>
          <a:xfrm>
            <a:off x="270933" y="4755597"/>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sym typeface="Wingdings" pitchFamily="2" charset="2"/>
              </a:rPr>
              <a:t></a:t>
            </a:r>
            <a:endParaRPr lang="en-GB" sz="1600" b="1" dirty="0">
              <a:effectLst/>
              <a:latin typeface="Times New Roman" panose="02020603050405020304" pitchFamily="18" charset="0"/>
              <a:ea typeface="Times New Roman" panose="02020603050405020304" pitchFamily="18" charset="0"/>
            </a:endParaRPr>
          </a:p>
        </p:txBody>
      </p:sp>
      <p:sp>
        <p:nvSpPr>
          <p:cNvPr id="128" name="Text Box 102">
            <a:extLst>
              <a:ext uri="{FF2B5EF4-FFF2-40B4-BE49-F238E27FC236}">
                <a16:creationId xmlns:a16="http://schemas.microsoft.com/office/drawing/2014/main" id="{F0A4E090-810A-6AE0-DA41-21DD2153445B}"/>
              </a:ext>
            </a:extLst>
          </p:cNvPr>
          <p:cNvSpPr txBox="1"/>
          <p:nvPr/>
        </p:nvSpPr>
        <p:spPr>
          <a:xfrm>
            <a:off x="1248313" y="3113062"/>
            <a:ext cx="229075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dirty="0">
                <a:effectLst/>
                <a:latin typeface="Century Gothic" panose="020B0502020202020204" pitchFamily="34" charset="0"/>
                <a:ea typeface="Times New Roman" panose="02020603050405020304" pitchFamily="18" charset="0"/>
              </a:rPr>
              <a:t>Ethan</a:t>
            </a:r>
            <a:r>
              <a:rPr lang="en-GB" sz="2800" b="1" dirty="0">
                <a:effectLst/>
                <a:latin typeface="Century Gothic" panose="020B0502020202020204" pitchFamily="34" charset="0"/>
                <a:ea typeface="Times New Roman" panose="02020603050405020304" pitchFamily="18" charset="0"/>
              </a:rPr>
              <a:t>diol</a:t>
            </a:r>
            <a:endParaRPr lang="en-GB" sz="1600" b="1" dirty="0">
              <a:effectLst/>
              <a:latin typeface="Times New Roman" panose="02020603050405020304" pitchFamily="18" charset="0"/>
              <a:ea typeface="Times New Roman" panose="02020603050405020304" pitchFamily="18" charset="0"/>
            </a:endParaRPr>
          </a:p>
        </p:txBody>
      </p:sp>
      <p:sp>
        <p:nvSpPr>
          <p:cNvPr id="129" name="Text Box 102">
            <a:extLst>
              <a:ext uri="{FF2B5EF4-FFF2-40B4-BE49-F238E27FC236}">
                <a16:creationId xmlns:a16="http://schemas.microsoft.com/office/drawing/2014/main" id="{D5DF02FD-64B9-C119-5AB7-97FF181DFD05}"/>
              </a:ext>
            </a:extLst>
          </p:cNvPr>
          <p:cNvSpPr txBox="1"/>
          <p:nvPr/>
        </p:nvSpPr>
        <p:spPr>
          <a:xfrm>
            <a:off x="6768578" y="3417865"/>
            <a:ext cx="323902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dirty="0">
                <a:latin typeface="Century Gothic" panose="020B0502020202020204" pitchFamily="34" charset="0"/>
                <a:ea typeface="Times New Roman" panose="02020603050405020304" pitchFamily="18" charset="0"/>
              </a:rPr>
              <a:t>Butane</a:t>
            </a:r>
            <a:r>
              <a:rPr lang="en-GB" sz="2800" b="1" dirty="0">
                <a:effectLst/>
                <a:latin typeface="Century Gothic" panose="020B0502020202020204" pitchFamily="34" charset="0"/>
                <a:ea typeface="Times New Roman" panose="02020603050405020304" pitchFamily="18" charset="0"/>
              </a:rPr>
              <a:t>dioic acid</a:t>
            </a:r>
            <a:endParaRPr lang="en-GB" sz="1600" b="1" dirty="0">
              <a:effectLst/>
              <a:latin typeface="Times New Roman" panose="02020603050405020304" pitchFamily="18" charset="0"/>
              <a:ea typeface="Times New Roman" panose="02020603050405020304" pitchFamily="18" charset="0"/>
            </a:endParaRPr>
          </a:p>
        </p:txBody>
      </p:sp>
      <p:cxnSp>
        <p:nvCxnSpPr>
          <p:cNvPr id="130" name="Straight Connector 129">
            <a:extLst>
              <a:ext uri="{FF2B5EF4-FFF2-40B4-BE49-F238E27FC236}">
                <a16:creationId xmlns:a16="http://schemas.microsoft.com/office/drawing/2014/main" id="{6C27AE1C-188F-D6BB-35F3-6A79302262EC}"/>
              </a:ext>
            </a:extLst>
          </p:cNvPr>
          <p:cNvCxnSpPr>
            <a:cxnSpLocks/>
          </p:cNvCxnSpPr>
          <p:nvPr/>
        </p:nvCxnSpPr>
        <p:spPr>
          <a:xfrm>
            <a:off x="2700857" y="536370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0CECD2E1-322F-FD50-3B4F-B0657CBC3995}"/>
              </a:ext>
            </a:extLst>
          </p:cNvPr>
          <p:cNvCxnSpPr>
            <a:cxnSpLocks/>
          </p:cNvCxnSpPr>
          <p:nvPr/>
        </p:nvCxnSpPr>
        <p:spPr>
          <a:xfrm>
            <a:off x="3475011" y="537481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2" name="Text Box 101">
            <a:extLst>
              <a:ext uri="{FF2B5EF4-FFF2-40B4-BE49-F238E27FC236}">
                <a16:creationId xmlns:a16="http://schemas.microsoft.com/office/drawing/2014/main" id="{8108607E-B97E-63E2-C4DB-456B026D1C38}"/>
              </a:ext>
            </a:extLst>
          </p:cNvPr>
          <p:cNvSpPr txBox="1"/>
          <p:nvPr/>
        </p:nvSpPr>
        <p:spPr>
          <a:xfrm>
            <a:off x="2252131" y="5112586"/>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133" name="Text Box 102">
            <a:extLst>
              <a:ext uri="{FF2B5EF4-FFF2-40B4-BE49-F238E27FC236}">
                <a16:creationId xmlns:a16="http://schemas.microsoft.com/office/drawing/2014/main" id="{1F779929-D53E-A930-E3F4-EA1A1CB7A94F}"/>
              </a:ext>
            </a:extLst>
          </p:cNvPr>
          <p:cNvSpPr txBox="1"/>
          <p:nvPr/>
        </p:nvSpPr>
        <p:spPr>
          <a:xfrm>
            <a:off x="2298179" y="601449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134" name="Text Box 103">
            <a:extLst>
              <a:ext uri="{FF2B5EF4-FFF2-40B4-BE49-F238E27FC236}">
                <a16:creationId xmlns:a16="http://schemas.microsoft.com/office/drawing/2014/main" id="{7D2B6953-590E-5F21-9974-C76E991D8142}"/>
              </a:ext>
            </a:extLst>
          </p:cNvPr>
          <p:cNvSpPr txBox="1"/>
          <p:nvPr/>
        </p:nvSpPr>
        <p:spPr>
          <a:xfrm>
            <a:off x="2314767" y="410667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35" name="Straight Connector 134">
            <a:extLst>
              <a:ext uri="{FF2B5EF4-FFF2-40B4-BE49-F238E27FC236}">
                <a16:creationId xmlns:a16="http://schemas.microsoft.com/office/drawing/2014/main" id="{E64CDA77-5166-38C5-0B55-5EBD6DB8F8CF}"/>
              </a:ext>
            </a:extLst>
          </p:cNvPr>
          <p:cNvCxnSpPr>
            <a:cxnSpLocks/>
          </p:cNvCxnSpPr>
          <p:nvPr/>
        </p:nvCxnSpPr>
        <p:spPr>
          <a:xfrm>
            <a:off x="3288121" y="55344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B9E6586B-3946-16D6-C611-8C3AF6608B4F}"/>
              </a:ext>
            </a:extLst>
          </p:cNvPr>
          <p:cNvCxnSpPr>
            <a:cxnSpLocks/>
          </p:cNvCxnSpPr>
          <p:nvPr/>
        </p:nvCxnSpPr>
        <p:spPr>
          <a:xfrm>
            <a:off x="2480957" y="555320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503FFAE-6D56-AA3E-878E-AF83954CB736}"/>
              </a:ext>
            </a:extLst>
          </p:cNvPr>
          <p:cNvCxnSpPr>
            <a:cxnSpLocks/>
          </p:cNvCxnSpPr>
          <p:nvPr/>
        </p:nvCxnSpPr>
        <p:spPr>
          <a:xfrm>
            <a:off x="2480957" y="460645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93553D8-6D6C-F17D-0722-7A7A8BB53813}"/>
              </a:ext>
            </a:extLst>
          </p:cNvPr>
          <p:cNvCxnSpPr>
            <a:cxnSpLocks/>
          </p:cNvCxnSpPr>
          <p:nvPr/>
        </p:nvCxnSpPr>
        <p:spPr>
          <a:xfrm>
            <a:off x="3287192" y="460419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B0281A8-5FA7-B633-46C8-49C4806E861E}"/>
              </a:ext>
            </a:extLst>
          </p:cNvPr>
          <p:cNvCxnSpPr>
            <a:cxnSpLocks/>
          </p:cNvCxnSpPr>
          <p:nvPr/>
        </p:nvCxnSpPr>
        <p:spPr>
          <a:xfrm>
            <a:off x="1883276" y="535788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 Box 102">
            <a:extLst>
              <a:ext uri="{FF2B5EF4-FFF2-40B4-BE49-F238E27FC236}">
                <a16:creationId xmlns:a16="http://schemas.microsoft.com/office/drawing/2014/main" id="{592DC051-5521-9C23-9686-970A571DB30F}"/>
              </a:ext>
            </a:extLst>
          </p:cNvPr>
          <p:cNvSpPr txBox="1"/>
          <p:nvPr/>
        </p:nvSpPr>
        <p:spPr>
          <a:xfrm>
            <a:off x="1049867" y="5083164"/>
            <a:ext cx="100157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    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41" name="Text Box 102">
            <a:extLst>
              <a:ext uri="{FF2B5EF4-FFF2-40B4-BE49-F238E27FC236}">
                <a16:creationId xmlns:a16="http://schemas.microsoft.com/office/drawing/2014/main" id="{7BB6D264-290B-E3EA-70E2-18E4D9AAC8AE}"/>
              </a:ext>
            </a:extLst>
          </p:cNvPr>
          <p:cNvSpPr txBox="1"/>
          <p:nvPr/>
        </p:nvSpPr>
        <p:spPr>
          <a:xfrm>
            <a:off x="3822178" y="5117031"/>
            <a:ext cx="529689"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r>
              <a:rPr lang="en-GB" sz="2800" b="1" dirty="0">
                <a:solidFill>
                  <a:srgbClr val="FF0000"/>
                </a:solidFill>
                <a:effectLst/>
                <a:latin typeface="Century Gothic" panose="020B0502020202020204" pitchFamily="34" charset="0"/>
                <a:ea typeface="Times New Roman" panose="02020603050405020304" pitchFamily="18" charset="0"/>
              </a:rPr>
              <a:t>     </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42" name="Straight Connector 141">
            <a:extLst>
              <a:ext uri="{FF2B5EF4-FFF2-40B4-BE49-F238E27FC236}">
                <a16:creationId xmlns:a16="http://schemas.microsoft.com/office/drawing/2014/main" id="{10DACA27-7656-D49D-8374-D0B94AA528B7}"/>
              </a:ext>
            </a:extLst>
          </p:cNvPr>
          <p:cNvCxnSpPr>
            <a:cxnSpLocks/>
          </p:cNvCxnSpPr>
          <p:nvPr/>
        </p:nvCxnSpPr>
        <p:spPr>
          <a:xfrm>
            <a:off x="4253943" y="535788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D720A2F-C314-F643-19DE-4727BA8A33B6}"/>
              </a:ext>
            </a:extLst>
          </p:cNvPr>
          <p:cNvCxnSpPr>
            <a:cxnSpLocks/>
          </p:cNvCxnSpPr>
          <p:nvPr/>
        </p:nvCxnSpPr>
        <p:spPr>
          <a:xfrm>
            <a:off x="1155143" y="534095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D256FEFF-75F6-52D9-A239-826AA75B1A9F}"/>
              </a:ext>
            </a:extLst>
          </p:cNvPr>
          <p:cNvCxnSpPr>
            <a:cxnSpLocks/>
          </p:cNvCxnSpPr>
          <p:nvPr/>
        </p:nvCxnSpPr>
        <p:spPr>
          <a:xfrm>
            <a:off x="5935124" y="536370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2676CBA-008D-49BE-0233-CEA68A214FE3}"/>
              </a:ext>
            </a:extLst>
          </p:cNvPr>
          <p:cNvCxnSpPr>
            <a:cxnSpLocks/>
          </p:cNvCxnSpPr>
          <p:nvPr/>
        </p:nvCxnSpPr>
        <p:spPr>
          <a:xfrm>
            <a:off x="6709278" y="537481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Text Box 101">
            <a:extLst>
              <a:ext uri="{FF2B5EF4-FFF2-40B4-BE49-F238E27FC236}">
                <a16:creationId xmlns:a16="http://schemas.microsoft.com/office/drawing/2014/main" id="{55F09E7C-D81D-F307-C4F3-72BE3750601F}"/>
              </a:ext>
            </a:extLst>
          </p:cNvPr>
          <p:cNvSpPr txBox="1"/>
          <p:nvPr/>
        </p:nvSpPr>
        <p:spPr>
          <a:xfrm>
            <a:off x="5486398" y="5112586"/>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147" name="Text Box 102">
            <a:extLst>
              <a:ext uri="{FF2B5EF4-FFF2-40B4-BE49-F238E27FC236}">
                <a16:creationId xmlns:a16="http://schemas.microsoft.com/office/drawing/2014/main" id="{5558F0DD-2AA3-18EF-EA39-E681AC0FC828}"/>
              </a:ext>
            </a:extLst>
          </p:cNvPr>
          <p:cNvSpPr txBox="1"/>
          <p:nvPr/>
        </p:nvSpPr>
        <p:spPr>
          <a:xfrm>
            <a:off x="5549379" y="606529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148" name="Text Box 103">
            <a:extLst>
              <a:ext uri="{FF2B5EF4-FFF2-40B4-BE49-F238E27FC236}">
                <a16:creationId xmlns:a16="http://schemas.microsoft.com/office/drawing/2014/main" id="{F74BA6AF-2D0F-8BF8-7EDD-77F8512F52B8}"/>
              </a:ext>
            </a:extLst>
          </p:cNvPr>
          <p:cNvSpPr txBox="1"/>
          <p:nvPr/>
        </p:nvSpPr>
        <p:spPr>
          <a:xfrm>
            <a:off x="5549034" y="410667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49" name="Straight Connector 148">
            <a:extLst>
              <a:ext uri="{FF2B5EF4-FFF2-40B4-BE49-F238E27FC236}">
                <a16:creationId xmlns:a16="http://schemas.microsoft.com/office/drawing/2014/main" id="{55AB8335-2071-AAB0-E0B0-2D71C8855BFF}"/>
              </a:ext>
            </a:extLst>
          </p:cNvPr>
          <p:cNvCxnSpPr>
            <a:cxnSpLocks/>
          </p:cNvCxnSpPr>
          <p:nvPr/>
        </p:nvCxnSpPr>
        <p:spPr>
          <a:xfrm>
            <a:off x="6522388" y="55344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26D5CB3-1D06-473C-4113-143EC7679CD0}"/>
              </a:ext>
            </a:extLst>
          </p:cNvPr>
          <p:cNvCxnSpPr>
            <a:cxnSpLocks/>
          </p:cNvCxnSpPr>
          <p:nvPr/>
        </p:nvCxnSpPr>
        <p:spPr>
          <a:xfrm>
            <a:off x="5715224" y="555320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C2D860E8-AA0C-0099-84C7-23EE163A429F}"/>
              </a:ext>
            </a:extLst>
          </p:cNvPr>
          <p:cNvCxnSpPr>
            <a:cxnSpLocks/>
          </p:cNvCxnSpPr>
          <p:nvPr/>
        </p:nvCxnSpPr>
        <p:spPr>
          <a:xfrm>
            <a:off x="5715224" y="460645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165A84C-13CD-D087-8B2E-74C520B8FDBA}"/>
              </a:ext>
            </a:extLst>
          </p:cNvPr>
          <p:cNvCxnSpPr>
            <a:cxnSpLocks/>
          </p:cNvCxnSpPr>
          <p:nvPr/>
        </p:nvCxnSpPr>
        <p:spPr>
          <a:xfrm>
            <a:off x="6521459" y="460419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3D1C1774-F17A-E8BE-3BC2-D5DF94FD81C2}"/>
              </a:ext>
            </a:extLst>
          </p:cNvPr>
          <p:cNvCxnSpPr>
            <a:cxnSpLocks/>
          </p:cNvCxnSpPr>
          <p:nvPr/>
        </p:nvCxnSpPr>
        <p:spPr>
          <a:xfrm>
            <a:off x="5100610" y="537481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Text Box 102">
            <a:extLst>
              <a:ext uri="{FF2B5EF4-FFF2-40B4-BE49-F238E27FC236}">
                <a16:creationId xmlns:a16="http://schemas.microsoft.com/office/drawing/2014/main" id="{5695A034-9F01-ED8F-F096-B366D3FA8192}"/>
              </a:ext>
            </a:extLst>
          </p:cNvPr>
          <p:cNvSpPr txBox="1"/>
          <p:nvPr/>
        </p:nvSpPr>
        <p:spPr>
          <a:xfrm>
            <a:off x="4618046" y="5117031"/>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64" name="Text Box 102">
            <a:extLst>
              <a:ext uri="{FF2B5EF4-FFF2-40B4-BE49-F238E27FC236}">
                <a16:creationId xmlns:a16="http://schemas.microsoft.com/office/drawing/2014/main" id="{0B071939-A61E-A683-7799-43584FB75228}"/>
              </a:ext>
            </a:extLst>
          </p:cNvPr>
          <p:cNvSpPr txBox="1"/>
          <p:nvPr/>
        </p:nvSpPr>
        <p:spPr>
          <a:xfrm>
            <a:off x="4618046" y="4151832"/>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72" name="Straight Connector 171">
            <a:extLst>
              <a:ext uri="{FF2B5EF4-FFF2-40B4-BE49-F238E27FC236}">
                <a16:creationId xmlns:a16="http://schemas.microsoft.com/office/drawing/2014/main" id="{DF6BF2EA-45E1-757A-E072-29E42954F66A}"/>
              </a:ext>
            </a:extLst>
          </p:cNvPr>
          <p:cNvCxnSpPr>
            <a:cxnSpLocks/>
          </p:cNvCxnSpPr>
          <p:nvPr/>
        </p:nvCxnSpPr>
        <p:spPr>
          <a:xfrm>
            <a:off x="4834691" y="46233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2AE88DDA-5F42-F124-B5B9-35AB4F6DBFCC}"/>
              </a:ext>
            </a:extLst>
          </p:cNvPr>
          <p:cNvCxnSpPr>
            <a:cxnSpLocks/>
          </p:cNvCxnSpPr>
          <p:nvPr/>
        </p:nvCxnSpPr>
        <p:spPr>
          <a:xfrm>
            <a:off x="4902425" y="46233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Text Box 102">
            <a:extLst>
              <a:ext uri="{FF2B5EF4-FFF2-40B4-BE49-F238E27FC236}">
                <a16:creationId xmlns:a16="http://schemas.microsoft.com/office/drawing/2014/main" id="{F401F64F-06A0-5E94-C9FB-51F972776482}"/>
              </a:ext>
            </a:extLst>
          </p:cNvPr>
          <p:cNvSpPr txBox="1"/>
          <p:nvPr/>
        </p:nvSpPr>
        <p:spPr>
          <a:xfrm>
            <a:off x="7073379" y="5117031"/>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75" name="Text Box 102">
            <a:extLst>
              <a:ext uri="{FF2B5EF4-FFF2-40B4-BE49-F238E27FC236}">
                <a16:creationId xmlns:a16="http://schemas.microsoft.com/office/drawing/2014/main" id="{85CA0405-6F4E-0ABE-B42E-B5FC24CCD340}"/>
              </a:ext>
            </a:extLst>
          </p:cNvPr>
          <p:cNvSpPr txBox="1"/>
          <p:nvPr/>
        </p:nvSpPr>
        <p:spPr>
          <a:xfrm>
            <a:off x="7073379" y="4151832"/>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76" name="Straight Connector 175">
            <a:extLst>
              <a:ext uri="{FF2B5EF4-FFF2-40B4-BE49-F238E27FC236}">
                <a16:creationId xmlns:a16="http://schemas.microsoft.com/office/drawing/2014/main" id="{96025458-6C77-2337-745B-A8206F50AFF4}"/>
              </a:ext>
            </a:extLst>
          </p:cNvPr>
          <p:cNvCxnSpPr>
            <a:cxnSpLocks/>
          </p:cNvCxnSpPr>
          <p:nvPr/>
        </p:nvCxnSpPr>
        <p:spPr>
          <a:xfrm>
            <a:off x="7290024" y="46233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C2E8535D-04D3-17EC-1644-9E38983FEBE2}"/>
              </a:ext>
            </a:extLst>
          </p:cNvPr>
          <p:cNvCxnSpPr>
            <a:cxnSpLocks/>
          </p:cNvCxnSpPr>
          <p:nvPr/>
        </p:nvCxnSpPr>
        <p:spPr>
          <a:xfrm>
            <a:off x="7357758" y="4623393"/>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8" name="Text Box 102">
            <a:extLst>
              <a:ext uri="{FF2B5EF4-FFF2-40B4-BE49-F238E27FC236}">
                <a16:creationId xmlns:a16="http://schemas.microsoft.com/office/drawing/2014/main" id="{8FF5717A-5736-78B5-B5CC-28AF0351D3CE}"/>
              </a:ext>
            </a:extLst>
          </p:cNvPr>
          <p:cNvSpPr txBox="1"/>
          <p:nvPr/>
        </p:nvSpPr>
        <p:spPr>
          <a:xfrm>
            <a:off x="7484533" y="5117031"/>
            <a:ext cx="100157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    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79" name="Straight Connector 178">
            <a:extLst>
              <a:ext uri="{FF2B5EF4-FFF2-40B4-BE49-F238E27FC236}">
                <a16:creationId xmlns:a16="http://schemas.microsoft.com/office/drawing/2014/main" id="{A1D793AA-EADA-D51A-ECC4-19F45966AAC3}"/>
              </a:ext>
            </a:extLst>
          </p:cNvPr>
          <p:cNvCxnSpPr>
            <a:cxnSpLocks/>
          </p:cNvCxnSpPr>
          <p:nvPr/>
        </p:nvCxnSpPr>
        <p:spPr>
          <a:xfrm>
            <a:off x="7522077" y="537481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52629B4-010A-7AB2-C449-2D1B87BA31F4}"/>
              </a:ext>
            </a:extLst>
          </p:cNvPr>
          <p:cNvCxnSpPr>
            <a:cxnSpLocks/>
          </p:cNvCxnSpPr>
          <p:nvPr/>
        </p:nvCxnSpPr>
        <p:spPr>
          <a:xfrm>
            <a:off x="9220190" y="5363706"/>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C07B37C2-A1C3-5B50-A43E-DB07B6361EB0}"/>
              </a:ext>
            </a:extLst>
          </p:cNvPr>
          <p:cNvCxnSpPr>
            <a:cxnSpLocks/>
          </p:cNvCxnSpPr>
          <p:nvPr/>
        </p:nvCxnSpPr>
        <p:spPr>
          <a:xfrm>
            <a:off x="9994344" y="537481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Text Box 101">
            <a:extLst>
              <a:ext uri="{FF2B5EF4-FFF2-40B4-BE49-F238E27FC236}">
                <a16:creationId xmlns:a16="http://schemas.microsoft.com/office/drawing/2014/main" id="{03DC8065-CAB6-97B1-559B-E67161D335DF}"/>
              </a:ext>
            </a:extLst>
          </p:cNvPr>
          <p:cNvSpPr txBox="1"/>
          <p:nvPr/>
        </p:nvSpPr>
        <p:spPr>
          <a:xfrm>
            <a:off x="8771464" y="5112586"/>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     C</a:t>
            </a:r>
            <a:endParaRPr lang="en-GB" sz="1600" b="1" dirty="0">
              <a:effectLst/>
              <a:latin typeface="Times New Roman" panose="02020603050405020304" pitchFamily="18" charset="0"/>
              <a:ea typeface="Times New Roman" panose="02020603050405020304" pitchFamily="18" charset="0"/>
            </a:endParaRPr>
          </a:p>
        </p:txBody>
      </p:sp>
      <p:sp>
        <p:nvSpPr>
          <p:cNvPr id="183" name="Text Box 102">
            <a:extLst>
              <a:ext uri="{FF2B5EF4-FFF2-40B4-BE49-F238E27FC236}">
                <a16:creationId xmlns:a16="http://schemas.microsoft.com/office/drawing/2014/main" id="{E3AD8AF5-5CCF-8E23-435C-3908CEC33280}"/>
              </a:ext>
            </a:extLst>
          </p:cNvPr>
          <p:cNvSpPr txBox="1"/>
          <p:nvPr/>
        </p:nvSpPr>
        <p:spPr>
          <a:xfrm>
            <a:off x="8817512" y="6014497"/>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sp>
        <p:nvSpPr>
          <p:cNvPr id="184" name="Text Box 103">
            <a:extLst>
              <a:ext uri="{FF2B5EF4-FFF2-40B4-BE49-F238E27FC236}">
                <a16:creationId xmlns:a16="http://schemas.microsoft.com/office/drawing/2014/main" id="{1AD3CA2A-633E-DBB4-D1BB-03700C81CDCD}"/>
              </a:ext>
            </a:extLst>
          </p:cNvPr>
          <p:cNvSpPr txBox="1"/>
          <p:nvPr/>
        </p:nvSpPr>
        <p:spPr>
          <a:xfrm>
            <a:off x="8834100" y="4106674"/>
            <a:ext cx="1172840" cy="47592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H</a:t>
            </a:r>
            <a:endParaRPr lang="en-GB" sz="1600" b="1" dirty="0">
              <a:effectLst/>
              <a:latin typeface="Times New Roman" panose="02020603050405020304" pitchFamily="18" charset="0"/>
              <a:ea typeface="Times New Roman" panose="02020603050405020304" pitchFamily="18" charset="0"/>
            </a:endParaRPr>
          </a:p>
        </p:txBody>
      </p:sp>
      <p:cxnSp>
        <p:nvCxnSpPr>
          <p:cNvPr id="185" name="Straight Connector 184">
            <a:extLst>
              <a:ext uri="{FF2B5EF4-FFF2-40B4-BE49-F238E27FC236}">
                <a16:creationId xmlns:a16="http://schemas.microsoft.com/office/drawing/2014/main" id="{5C8FEEBF-CA25-B54C-8D2F-9BB3B3494E70}"/>
              </a:ext>
            </a:extLst>
          </p:cNvPr>
          <p:cNvCxnSpPr>
            <a:cxnSpLocks/>
          </p:cNvCxnSpPr>
          <p:nvPr/>
        </p:nvCxnSpPr>
        <p:spPr>
          <a:xfrm>
            <a:off x="9807454" y="5534408"/>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21486B76-DFA3-7615-18D6-0F1CE03778B3}"/>
              </a:ext>
            </a:extLst>
          </p:cNvPr>
          <p:cNvCxnSpPr>
            <a:cxnSpLocks/>
          </p:cNvCxnSpPr>
          <p:nvPr/>
        </p:nvCxnSpPr>
        <p:spPr>
          <a:xfrm>
            <a:off x="9000290" y="555320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1F7668DB-6880-3270-BFCA-DF7086915E1B}"/>
              </a:ext>
            </a:extLst>
          </p:cNvPr>
          <p:cNvCxnSpPr>
            <a:cxnSpLocks/>
          </p:cNvCxnSpPr>
          <p:nvPr/>
        </p:nvCxnSpPr>
        <p:spPr>
          <a:xfrm>
            <a:off x="9000290" y="4606457"/>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BA74ACE-23C7-12D1-7E72-DB13AAF6D5B4}"/>
              </a:ext>
            </a:extLst>
          </p:cNvPr>
          <p:cNvCxnSpPr>
            <a:cxnSpLocks/>
          </p:cNvCxnSpPr>
          <p:nvPr/>
        </p:nvCxnSpPr>
        <p:spPr>
          <a:xfrm>
            <a:off x="9806525" y="4604199"/>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384D7DC2-B2F0-8E99-7F56-9DF5EE41CFF7}"/>
              </a:ext>
            </a:extLst>
          </p:cNvPr>
          <p:cNvCxnSpPr>
            <a:cxnSpLocks/>
          </p:cNvCxnSpPr>
          <p:nvPr/>
        </p:nvCxnSpPr>
        <p:spPr>
          <a:xfrm>
            <a:off x="8402609" y="535788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Text Box 102">
            <a:extLst>
              <a:ext uri="{FF2B5EF4-FFF2-40B4-BE49-F238E27FC236}">
                <a16:creationId xmlns:a16="http://schemas.microsoft.com/office/drawing/2014/main" id="{2A75405F-34EA-41C0-4225-4F638005A206}"/>
              </a:ext>
            </a:extLst>
          </p:cNvPr>
          <p:cNvSpPr txBox="1"/>
          <p:nvPr/>
        </p:nvSpPr>
        <p:spPr>
          <a:xfrm>
            <a:off x="10341511" y="5117031"/>
            <a:ext cx="529689"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r>
              <a:rPr lang="en-GB" sz="2800" b="1" dirty="0">
                <a:solidFill>
                  <a:srgbClr val="FF0000"/>
                </a:solidFill>
                <a:effectLst/>
                <a:latin typeface="Century Gothic" panose="020B0502020202020204" pitchFamily="34" charset="0"/>
                <a:ea typeface="Times New Roman" panose="02020603050405020304" pitchFamily="18" charset="0"/>
              </a:rPr>
              <a:t>     </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91" name="Straight Connector 190">
            <a:extLst>
              <a:ext uri="{FF2B5EF4-FFF2-40B4-BE49-F238E27FC236}">
                <a16:creationId xmlns:a16="http://schemas.microsoft.com/office/drawing/2014/main" id="{654BA466-C57F-ED60-EEE0-565BA02578FD}"/>
              </a:ext>
            </a:extLst>
          </p:cNvPr>
          <p:cNvCxnSpPr>
            <a:cxnSpLocks/>
          </p:cNvCxnSpPr>
          <p:nvPr/>
        </p:nvCxnSpPr>
        <p:spPr>
          <a:xfrm>
            <a:off x="10773276" y="535788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92" name="Text Box 102">
            <a:extLst>
              <a:ext uri="{FF2B5EF4-FFF2-40B4-BE49-F238E27FC236}">
                <a16:creationId xmlns:a16="http://schemas.microsoft.com/office/drawing/2014/main" id="{5984C9AD-9A46-E023-8253-5E2102C9B54C}"/>
              </a:ext>
            </a:extLst>
          </p:cNvPr>
          <p:cNvSpPr txBox="1"/>
          <p:nvPr/>
        </p:nvSpPr>
        <p:spPr>
          <a:xfrm>
            <a:off x="3996266" y="6254726"/>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193" name="Text Box 102">
            <a:extLst>
              <a:ext uri="{FF2B5EF4-FFF2-40B4-BE49-F238E27FC236}">
                <a16:creationId xmlns:a16="http://schemas.microsoft.com/office/drawing/2014/main" id="{4C694D0D-A8DB-FFF7-02C7-00517B1369F2}"/>
              </a:ext>
            </a:extLst>
          </p:cNvPr>
          <p:cNvSpPr txBox="1"/>
          <p:nvPr/>
        </p:nvSpPr>
        <p:spPr>
          <a:xfrm>
            <a:off x="4296312" y="6254726"/>
            <a:ext cx="986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7030A0"/>
                </a:solidFill>
                <a:latin typeface="Century Gothic" panose="020B0502020202020204" pitchFamily="34" charset="0"/>
                <a:ea typeface="Times New Roman" panose="02020603050405020304" pitchFamily="18" charset="0"/>
              </a:rPr>
              <a:t>H</a:t>
            </a:r>
            <a:r>
              <a:rPr lang="en-GB" sz="2800" b="1" baseline="-25000" dirty="0">
                <a:solidFill>
                  <a:srgbClr val="7030A0"/>
                </a:solidFill>
                <a:latin typeface="Century Gothic" panose="020B0502020202020204" pitchFamily="34" charset="0"/>
                <a:ea typeface="Times New Roman" panose="02020603050405020304" pitchFamily="18" charset="0"/>
              </a:rPr>
              <a:t>2</a:t>
            </a:r>
            <a:r>
              <a:rPr lang="en-GB" sz="2800" b="1" dirty="0">
                <a:solidFill>
                  <a:srgbClr val="7030A0"/>
                </a:solidFill>
                <a:latin typeface="Century Gothic" panose="020B0502020202020204" pitchFamily="34" charset="0"/>
                <a:ea typeface="Times New Roman" panose="02020603050405020304" pitchFamily="18" charset="0"/>
              </a:rPr>
              <a:t>O</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
        <p:nvSpPr>
          <p:cNvPr id="194" name="Text Box 102">
            <a:extLst>
              <a:ext uri="{FF2B5EF4-FFF2-40B4-BE49-F238E27FC236}">
                <a16:creationId xmlns:a16="http://schemas.microsoft.com/office/drawing/2014/main" id="{9C354C79-2BD8-C380-BE53-942651728884}"/>
              </a:ext>
            </a:extLst>
          </p:cNvPr>
          <p:cNvSpPr txBox="1"/>
          <p:nvPr/>
        </p:nvSpPr>
        <p:spPr>
          <a:xfrm>
            <a:off x="7315199" y="6305527"/>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195" name="Text Box 102">
            <a:extLst>
              <a:ext uri="{FF2B5EF4-FFF2-40B4-BE49-F238E27FC236}">
                <a16:creationId xmlns:a16="http://schemas.microsoft.com/office/drawing/2014/main" id="{24EB8192-71B6-F1F4-9FF3-70F85DE6BF6C}"/>
              </a:ext>
            </a:extLst>
          </p:cNvPr>
          <p:cNvSpPr txBox="1"/>
          <p:nvPr/>
        </p:nvSpPr>
        <p:spPr>
          <a:xfrm>
            <a:off x="7598312" y="6305527"/>
            <a:ext cx="986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7030A0"/>
                </a:solidFill>
                <a:latin typeface="Century Gothic" panose="020B0502020202020204" pitchFamily="34" charset="0"/>
                <a:ea typeface="Times New Roman" panose="02020603050405020304" pitchFamily="18" charset="0"/>
              </a:rPr>
              <a:t>H</a:t>
            </a:r>
            <a:r>
              <a:rPr lang="en-GB" sz="2800" b="1" baseline="-25000" dirty="0">
                <a:solidFill>
                  <a:srgbClr val="7030A0"/>
                </a:solidFill>
                <a:latin typeface="Century Gothic" panose="020B0502020202020204" pitchFamily="34" charset="0"/>
                <a:ea typeface="Times New Roman" panose="02020603050405020304" pitchFamily="18" charset="0"/>
              </a:rPr>
              <a:t>2</a:t>
            </a:r>
            <a:r>
              <a:rPr lang="en-GB" sz="2800" b="1" dirty="0">
                <a:solidFill>
                  <a:srgbClr val="7030A0"/>
                </a:solidFill>
                <a:latin typeface="Century Gothic" panose="020B0502020202020204" pitchFamily="34" charset="0"/>
                <a:ea typeface="Times New Roman" panose="02020603050405020304" pitchFamily="18" charset="0"/>
              </a:rPr>
              <a:t>O</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
        <p:nvSpPr>
          <p:cNvPr id="196" name="Text Box 102">
            <a:extLst>
              <a:ext uri="{FF2B5EF4-FFF2-40B4-BE49-F238E27FC236}">
                <a16:creationId xmlns:a16="http://schemas.microsoft.com/office/drawing/2014/main" id="{36A14E57-DEE6-ABB5-0EE9-939158F49244}"/>
              </a:ext>
            </a:extLst>
          </p:cNvPr>
          <p:cNvSpPr txBox="1"/>
          <p:nvPr/>
        </p:nvSpPr>
        <p:spPr>
          <a:xfrm>
            <a:off x="0" y="3722667"/>
            <a:ext cx="193040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Polyester</a:t>
            </a:r>
            <a:endParaRPr lang="en-GB" sz="1600" b="1" dirty="0">
              <a:effectLst/>
              <a:latin typeface="Times New Roman" panose="02020603050405020304" pitchFamily="18" charset="0"/>
              <a:ea typeface="Times New Roman" panose="02020603050405020304" pitchFamily="18" charset="0"/>
            </a:endParaRPr>
          </a:p>
        </p:txBody>
      </p:sp>
      <p:sp>
        <p:nvSpPr>
          <p:cNvPr id="199" name="Double Bracket 198">
            <a:extLst>
              <a:ext uri="{FF2B5EF4-FFF2-40B4-BE49-F238E27FC236}">
                <a16:creationId xmlns:a16="http://schemas.microsoft.com/office/drawing/2014/main" id="{B5DF55F0-49C3-DB15-0FCC-EAAC1058FEA9}"/>
              </a:ext>
            </a:extLst>
          </p:cNvPr>
          <p:cNvSpPr/>
          <p:nvPr/>
        </p:nvSpPr>
        <p:spPr>
          <a:xfrm>
            <a:off x="1270000" y="4148667"/>
            <a:ext cx="9719733" cy="2472266"/>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00" name="Text Box 102">
            <a:extLst>
              <a:ext uri="{FF2B5EF4-FFF2-40B4-BE49-F238E27FC236}">
                <a16:creationId xmlns:a16="http://schemas.microsoft.com/office/drawing/2014/main" id="{60A822D7-7AD4-6F5C-ED42-0F05C133D9A9}"/>
              </a:ext>
            </a:extLst>
          </p:cNvPr>
          <p:cNvSpPr txBox="1"/>
          <p:nvPr/>
        </p:nvSpPr>
        <p:spPr>
          <a:xfrm>
            <a:off x="10951112" y="6254726"/>
            <a:ext cx="61435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effectLst/>
                <a:latin typeface="Century Gothic" panose="020B0502020202020204" pitchFamily="34" charset="0"/>
                <a:ea typeface="Times New Roman" panose="02020603050405020304" pitchFamily="18" charset="0"/>
              </a:rPr>
              <a:t>n</a:t>
            </a:r>
            <a:endParaRPr lang="en-GB" sz="1600" b="1" i="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133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0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1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1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1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2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2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2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3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31"/>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32"/>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3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3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3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13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3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40"/>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4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4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4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145"/>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46"/>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47"/>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48"/>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49"/>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5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1"/>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52"/>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5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55"/>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6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2"/>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73"/>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7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75"/>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76"/>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177"/>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78"/>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79"/>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80"/>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81"/>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82"/>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8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84"/>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185"/>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186"/>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87"/>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188"/>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89"/>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90"/>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91"/>
                                        </p:tgtEl>
                                        <p:attrNameLst>
                                          <p:attrName>style.visibility</p:attrName>
                                        </p:attrNameLst>
                                      </p:cBhvr>
                                      <p:to>
                                        <p:strVal val="visible"/>
                                      </p:to>
                                    </p:set>
                                  </p:childTnLst>
                                </p:cTn>
                              </p:par>
                            </p:childTnLst>
                          </p:cTn>
                        </p:par>
                      </p:childTnLst>
                    </p:cTn>
                  </p:par>
                  <p:par>
                    <p:cTn id="197" fill="hold">
                      <p:stCondLst>
                        <p:cond delay="indefinite"/>
                      </p:stCondLst>
                      <p:childTnLst>
                        <p:par>
                          <p:cTn id="198" fill="hold">
                            <p:stCondLst>
                              <p:cond delay="0"/>
                            </p:stCondLst>
                            <p:childTnLst>
                              <p:par>
                                <p:cTn id="199" presetID="1" presetClass="entr" presetSubtype="0" fill="hold" grpId="0" nodeType="clickEffect">
                                  <p:stCondLst>
                                    <p:cond delay="0"/>
                                  </p:stCondLst>
                                  <p:childTnLst>
                                    <p:set>
                                      <p:cBhvr>
                                        <p:cTn id="200" dur="1" fill="hold">
                                          <p:stCondLst>
                                            <p:cond delay="0"/>
                                          </p:stCondLst>
                                        </p:cTn>
                                        <p:tgtEl>
                                          <p:spTgt spid="192"/>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193"/>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94"/>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95"/>
                                        </p:tgtEl>
                                        <p:attrNameLst>
                                          <p:attrName>style.visibility</p:attrName>
                                        </p:attrNameLst>
                                      </p:cBhvr>
                                      <p:to>
                                        <p:strVal val="visible"/>
                                      </p:to>
                                    </p:set>
                                  </p:childTnLst>
                                </p:cTn>
                              </p:par>
                            </p:childTnLst>
                          </p:cTn>
                        </p:par>
                      </p:childTnLst>
                    </p:cTn>
                  </p:par>
                  <p:par>
                    <p:cTn id="209" fill="hold">
                      <p:stCondLst>
                        <p:cond delay="indefinite"/>
                      </p:stCondLst>
                      <p:childTnLst>
                        <p:par>
                          <p:cTn id="210" fill="hold">
                            <p:stCondLst>
                              <p:cond delay="0"/>
                            </p:stCondLst>
                            <p:childTnLst>
                              <p:par>
                                <p:cTn id="211" presetID="1" presetClass="entr" presetSubtype="0" fill="hold" grpId="0" nodeType="clickEffect">
                                  <p:stCondLst>
                                    <p:cond delay="0"/>
                                  </p:stCondLst>
                                  <p:childTnLst>
                                    <p:set>
                                      <p:cBhvr>
                                        <p:cTn id="212" dur="1" fill="hold">
                                          <p:stCondLst>
                                            <p:cond delay="0"/>
                                          </p:stCondLst>
                                        </p:cTn>
                                        <p:tgtEl>
                                          <p:spTgt spid="196"/>
                                        </p:tgtEl>
                                        <p:attrNameLst>
                                          <p:attrName>style.visibility</p:attrName>
                                        </p:attrNameLst>
                                      </p:cBhvr>
                                      <p:to>
                                        <p:strVal val="visible"/>
                                      </p:to>
                                    </p:set>
                                  </p:childTnLst>
                                </p:cTn>
                              </p:par>
                            </p:childTnLst>
                          </p:cTn>
                        </p:par>
                      </p:childTnLst>
                    </p:cTn>
                  </p:par>
                  <p:par>
                    <p:cTn id="213" fill="hold">
                      <p:stCondLst>
                        <p:cond delay="indefinite"/>
                      </p:stCondLst>
                      <p:childTnLst>
                        <p:par>
                          <p:cTn id="214" fill="hold">
                            <p:stCondLst>
                              <p:cond delay="0"/>
                            </p:stCondLst>
                            <p:childTnLst>
                              <p:par>
                                <p:cTn id="215" presetID="1" presetClass="entr" presetSubtype="0" fill="hold" grpId="0" nodeType="clickEffect">
                                  <p:stCondLst>
                                    <p:cond delay="0"/>
                                  </p:stCondLst>
                                  <p:childTnLst>
                                    <p:set>
                                      <p:cBhvr>
                                        <p:cTn id="216" dur="1" fill="hold">
                                          <p:stCondLst>
                                            <p:cond delay="0"/>
                                          </p:stCondLst>
                                        </p:cTn>
                                        <p:tgtEl>
                                          <p:spTgt spid="199"/>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1" grpId="0"/>
      <p:bldP spid="82" grpId="0"/>
      <p:bldP spid="87" grpId="0"/>
      <p:bldP spid="88" grpId="0"/>
      <p:bldP spid="89" grpId="0"/>
      <p:bldP spid="96" grpId="0"/>
      <p:bldP spid="99" grpId="0"/>
      <p:bldP spid="103" grpId="0"/>
      <p:bldP spid="104" grpId="0"/>
      <p:bldP spid="117" grpId="0"/>
      <p:bldP spid="121" grpId="0"/>
      <p:bldP spid="124" grpId="0"/>
      <p:bldP spid="126" grpId="0" animBg="1"/>
      <p:bldP spid="127" grpId="0"/>
      <p:bldP spid="128" grpId="0"/>
      <p:bldP spid="129" grpId="0"/>
      <p:bldP spid="132" grpId="0"/>
      <p:bldP spid="133" grpId="0"/>
      <p:bldP spid="134" grpId="0"/>
      <p:bldP spid="140" grpId="0"/>
      <p:bldP spid="141" grpId="0"/>
      <p:bldP spid="146" grpId="0"/>
      <p:bldP spid="147" grpId="0"/>
      <p:bldP spid="148" grpId="0"/>
      <p:bldP spid="155" grpId="0"/>
      <p:bldP spid="164" grpId="0"/>
      <p:bldP spid="174" grpId="0"/>
      <p:bldP spid="175" grpId="0"/>
      <p:bldP spid="178" grpId="0"/>
      <p:bldP spid="182" grpId="0"/>
      <p:bldP spid="183" grpId="0"/>
      <p:bldP spid="184" grpId="0"/>
      <p:bldP spid="190" grpId="0"/>
      <p:bldP spid="192" grpId="0"/>
      <p:bldP spid="193" grpId="0"/>
      <p:bldP spid="194" grpId="0"/>
      <p:bldP spid="195" grpId="0"/>
      <p:bldP spid="196" grpId="0"/>
      <p:bldP spid="199" grpId="0" animBg="1"/>
      <p:bldP spid="20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13126-68B3-F611-933B-0953548F1F51}"/>
              </a:ext>
            </a:extLst>
          </p:cNvPr>
          <p:cNvSpPr>
            <a:spLocks noGrp="1"/>
          </p:cNvSpPr>
          <p:nvPr>
            <p:ph type="title"/>
          </p:nvPr>
        </p:nvSpPr>
        <p:spPr/>
        <p:txBody>
          <a:bodyPr/>
          <a:lstStyle/>
          <a:p>
            <a:r>
              <a:rPr lang="en-GB" dirty="0">
                <a:latin typeface="Century Gothic" panose="020B0502020202020204" pitchFamily="34" charset="0"/>
              </a:rPr>
              <a:t>Condensation Polymerisation</a:t>
            </a:r>
          </a:p>
        </p:txBody>
      </p:sp>
      <p:cxnSp>
        <p:nvCxnSpPr>
          <p:cNvPr id="3" name="Straight Connector 2">
            <a:extLst>
              <a:ext uri="{FF2B5EF4-FFF2-40B4-BE49-F238E27FC236}">
                <a16:creationId xmlns:a16="http://schemas.microsoft.com/office/drawing/2014/main" id="{F14FEE2F-2D7F-9796-BE7E-9C1BB59B57D3}"/>
              </a:ext>
            </a:extLst>
          </p:cNvPr>
          <p:cNvCxnSpPr>
            <a:cxnSpLocks/>
          </p:cNvCxnSpPr>
          <p:nvPr/>
        </p:nvCxnSpPr>
        <p:spPr>
          <a:xfrm>
            <a:off x="2396055" y="1480144"/>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D9E487F-B494-BC5F-95B3-F951A36FAC45}"/>
              </a:ext>
            </a:extLst>
          </p:cNvPr>
          <p:cNvCxnSpPr>
            <a:cxnSpLocks/>
          </p:cNvCxnSpPr>
          <p:nvPr/>
        </p:nvCxnSpPr>
        <p:spPr>
          <a:xfrm>
            <a:off x="3475009" y="150819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 Box 101">
            <a:extLst>
              <a:ext uri="{FF2B5EF4-FFF2-40B4-BE49-F238E27FC236}">
                <a16:creationId xmlns:a16="http://schemas.microsoft.com/office/drawing/2014/main" id="{9BDABFE1-C556-E4A4-51BC-B1DE45DD2FEE}"/>
              </a:ext>
            </a:extLst>
          </p:cNvPr>
          <p:cNvSpPr txBox="1"/>
          <p:nvPr/>
        </p:nvSpPr>
        <p:spPr>
          <a:xfrm>
            <a:off x="1608663" y="1195157"/>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12" name="Straight Connector 11">
            <a:extLst>
              <a:ext uri="{FF2B5EF4-FFF2-40B4-BE49-F238E27FC236}">
                <a16:creationId xmlns:a16="http://schemas.microsoft.com/office/drawing/2014/main" id="{2FC6F0A9-CD76-3398-3416-9E5699C4DDD5}"/>
              </a:ext>
            </a:extLst>
          </p:cNvPr>
          <p:cNvCxnSpPr>
            <a:cxnSpLocks/>
          </p:cNvCxnSpPr>
          <p:nvPr/>
        </p:nvCxnSpPr>
        <p:spPr>
          <a:xfrm>
            <a:off x="1256741" y="147432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 Box 102">
            <a:extLst>
              <a:ext uri="{FF2B5EF4-FFF2-40B4-BE49-F238E27FC236}">
                <a16:creationId xmlns:a16="http://schemas.microsoft.com/office/drawing/2014/main" id="{8397498C-CA28-B797-1713-085444D9597F}"/>
              </a:ext>
            </a:extLst>
          </p:cNvPr>
          <p:cNvSpPr txBox="1"/>
          <p:nvPr/>
        </p:nvSpPr>
        <p:spPr>
          <a:xfrm>
            <a:off x="592664" y="1216535"/>
            <a:ext cx="77893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4" name="Text Box 102">
            <a:extLst>
              <a:ext uri="{FF2B5EF4-FFF2-40B4-BE49-F238E27FC236}">
                <a16:creationId xmlns:a16="http://schemas.microsoft.com/office/drawing/2014/main" id="{55FC6BDF-8B48-F248-A46E-16D0B002AB9E}"/>
              </a:ext>
            </a:extLst>
          </p:cNvPr>
          <p:cNvSpPr txBox="1"/>
          <p:nvPr/>
        </p:nvSpPr>
        <p:spPr>
          <a:xfrm>
            <a:off x="3788309" y="1216535"/>
            <a:ext cx="8514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r>
              <a:rPr lang="en-GB" sz="2800" b="1" dirty="0">
                <a:solidFill>
                  <a:srgbClr val="FF0000"/>
                </a:solidFill>
                <a:effectLst/>
                <a:latin typeface="Century Gothic" panose="020B0502020202020204" pitchFamily="34" charset="0"/>
                <a:ea typeface="Times New Roman" panose="02020603050405020304" pitchFamily="18" charset="0"/>
              </a:rPr>
              <a:t>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41" name="Text Box 102">
            <a:extLst>
              <a:ext uri="{FF2B5EF4-FFF2-40B4-BE49-F238E27FC236}">
                <a16:creationId xmlns:a16="http://schemas.microsoft.com/office/drawing/2014/main" id="{A78CE634-20F8-18EA-48A0-36C838F4EB9D}"/>
              </a:ext>
            </a:extLst>
          </p:cNvPr>
          <p:cNvSpPr txBox="1"/>
          <p:nvPr/>
        </p:nvSpPr>
        <p:spPr>
          <a:xfrm>
            <a:off x="5029198" y="1148803"/>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43" name="Text Box 102">
            <a:extLst>
              <a:ext uri="{FF2B5EF4-FFF2-40B4-BE49-F238E27FC236}">
                <a16:creationId xmlns:a16="http://schemas.microsoft.com/office/drawing/2014/main" id="{9B1C58BB-73DC-BCE6-B7D3-EA92093798A8}"/>
              </a:ext>
            </a:extLst>
          </p:cNvPr>
          <p:cNvSpPr txBox="1"/>
          <p:nvPr/>
        </p:nvSpPr>
        <p:spPr>
          <a:xfrm>
            <a:off x="1083732" y="1995466"/>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sym typeface="Wingdings" pitchFamily="2" charset="2"/>
              </a:rPr>
              <a:t></a:t>
            </a:r>
            <a:endParaRPr lang="en-GB" sz="1600" b="1" dirty="0">
              <a:effectLst/>
              <a:latin typeface="Times New Roman" panose="02020603050405020304" pitchFamily="18" charset="0"/>
              <a:ea typeface="Times New Roman" panose="02020603050405020304" pitchFamily="18" charset="0"/>
            </a:endParaRPr>
          </a:p>
        </p:txBody>
      </p:sp>
      <p:sp>
        <p:nvSpPr>
          <p:cNvPr id="94" name="Text Box 102">
            <a:extLst>
              <a:ext uri="{FF2B5EF4-FFF2-40B4-BE49-F238E27FC236}">
                <a16:creationId xmlns:a16="http://schemas.microsoft.com/office/drawing/2014/main" id="{C739350B-062F-34F4-9B16-37EC7E00423D}"/>
              </a:ext>
            </a:extLst>
          </p:cNvPr>
          <p:cNvSpPr txBox="1"/>
          <p:nvPr/>
        </p:nvSpPr>
        <p:spPr>
          <a:xfrm>
            <a:off x="3539064" y="3088196"/>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95" name="Text Box 102">
            <a:extLst>
              <a:ext uri="{FF2B5EF4-FFF2-40B4-BE49-F238E27FC236}">
                <a16:creationId xmlns:a16="http://schemas.microsoft.com/office/drawing/2014/main" id="{6964382A-D975-1023-300E-CCD189858648}"/>
              </a:ext>
            </a:extLst>
          </p:cNvPr>
          <p:cNvSpPr txBox="1"/>
          <p:nvPr/>
        </p:nvSpPr>
        <p:spPr>
          <a:xfrm>
            <a:off x="3822176" y="3088196"/>
            <a:ext cx="21722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2n</a:t>
            </a:r>
            <a:r>
              <a:rPr lang="en-GB" sz="2800" b="1" dirty="0">
                <a:solidFill>
                  <a:srgbClr val="7030A0"/>
                </a:solidFill>
                <a:latin typeface="Century Gothic" panose="020B0502020202020204" pitchFamily="34" charset="0"/>
                <a:ea typeface="Times New Roman" panose="02020603050405020304" pitchFamily="18" charset="0"/>
              </a:rPr>
              <a:t> H</a:t>
            </a:r>
            <a:r>
              <a:rPr lang="en-GB" sz="2800" b="1" baseline="-25000" dirty="0">
                <a:solidFill>
                  <a:srgbClr val="7030A0"/>
                </a:solidFill>
                <a:latin typeface="Century Gothic" panose="020B0502020202020204" pitchFamily="34" charset="0"/>
                <a:ea typeface="Times New Roman" panose="02020603050405020304" pitchFamily="18" charset="0"/>
              </a:rPr>
              <a:t>2</a:t>
            </a:r>
            <a:r>
              <a:rPr lang="en-GB" sz="2800" b="1" dirty="0">
                <a:solidFill>
                  <a:srgbClr val="7030A0"/>
                </a:solidFill>
                <a:latin typeface="Century Gothic" panose="020B0502020202020204" pitchFamily="34" charset="0"/>
                <a:ea typeface="Times New Roman" panose="02020603050405020304" pitchFamily="18" charset="0"/>
              </a:rPr>
              <a:t>O</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
        <p:nvSpPr>
          <p:cNvPr id="97" name="Text Box 101">
            <a:extLst>
              <a:ext uri="{FF2B5EF4-FFF2-40B4-BE49-F238E27FC236}">
                <a16:creationId xmlns:a16="http://schemas.microsoft.com/office/drawing/2014/main" id="{12FFCB40-7AEC-9D35-BA2D-597D42CD3C14}"/>
              </a:ext>
            </a:extLst>
          </p:cNvPr>
          <p:cNvSpPr txBox="1"/>
          <p:nvPr/>
        </p:nvSpPr>
        <p:spPr>
          <a:xfrm>
            <a:off x="2709329" y="1185335"/>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98" name="Straight Connector 97">
            <a:extLst>
              <a:ext uri="{FF2B5EF4-FFF2-40B4-BE49-F238E27FC236}">
                <a16:creationId xmlns:a16="http://schemas.microsoft.com/office/drawing/2014/main" id="{6C6F159A-5C25-D70E-8C60-8336C46693C5}"/>
              </a:ext>
            </a:extLst>
          </p:cNvPr>
          <p:cNvCxnSpPr>
            <a:cxnSpLocks/>
          </p:cNvCxnSpPr>
          <p:nvPr/>
        </p:nvCxnSpPr>
        <p:spPr>
          <a:xfrm>
            <a:off x="8187255" y="1446278"/>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9FC65AA-5304-634B-BF62-FD7B4B21FD69}"/>
              </a:ext>
            </a:extLst>
          </p:cNvPr>
          <p:cNvCxnSpPr>
            <a:cxnSpLocks/>
          </p:cNvCxnSpPr>
          <p:nvPr/>
        </p:nvCxnSpPr>
        <p:spPr>
          <a:xfrm>
            <a:off x="9266209" y="147432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 Box 101">
            <a:extLst>
              <a:ext uri="{FF2B5EF4-FFF2-40B4-BE49-F238E27FC236}">
                <a16:creationId xmlns:a16="http://schemas.microsoft.com/office/drawing/2014/main" id="{724486D2-9156-ADB5-2816-796033A0E5F3}"/>
              </a:ext>
            </a:extLst>
          </p:cNvPr>
          <p:cNvSpPr txBox="1"/>
          <p:nvPr/>
        </p:nvSpPr>
        <p:spPr>
          <a:xfrm>
            <a:off x="7399863" y="1161291"/>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101" name="Straight Connector 100">
            <a:extLst>
              <a:ext uri="{FF2B5EF4-FFF2-40B4-BE49-F238E27FC236}">
                <a16:creationId xmlns:a16="http://schemas.microsoft.com/office/drawing/2014/main" id="{C7736126-D277-12C4-22B8-F4B24D3E0981}"/>
              </a:ext>
            </a:extLst>
          </p:cNvPr>
          <p:cNvCxnSpPr>
            <a:cxnSpLocks/>
          </p:cNvCxnSpPr>
          <p:nvPr/>
        </p:nvCxnSpPr>
        <p:spPr>
          <a:xfrm>
            <a:off x="7047941" y="1440456"/>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 Box 102">
            <a:extLst>
              <a:ext uri="{FF2B5EF4-FFF2-40B4-BE49-F238E27FC236}">
                <a16:creationId xmlns:a16="http://schemas.microsoft.com/office/drawing/2014/main" id="{FCB914AB-CC13-A488-C563-487127529E81}"/>
              </a:ext>
            </a:extLst>
          </p:cNvPr>
          <p:cNvSpPr txBox="1"/>
          <p:nvPr/>
        </p:nvSpPr>
        <p:spPr>
          <a:xfrm>
            <a:off x="5825065" y="1182669"/>
            <a:ext cx="133773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HO</a:t>
            </a:r>
            <a:r>
              <a:rPr lang="en-GB" sz="2800" b="1" dirty="0">
                <a:solidFill>
                  <a:schemeClr val="accent1"/>
                </a:solidFill>
                <a:effectLst/>
                <a:latin typeface="Century Gothic" panose="020B0502020202020204" pitchFamily="34" charset="0"/>
                <a:ea typeface="Times New Roman" panose="02020603050405020304" pitchFamily="18" charset="0"/>
              </a:rPr>
              <a:t>OC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03" name="Text Box 102">
            <a:extLst>
              <a:ext uri="{FF2B5EF4-FFF2-40B4-BE49-F238E27FC236}">
                <a16:creationId xmlns:a16="http://schemas.microsoft.com/office/drawing/2014/main" id="{F009CFB8-10D8-E645-7D74-A276086E884A}"/>
              </a:ext>
            </a:extLst>
          </p:cNvPr>
          <p:cNvSpPr txBox="1"/>
          <p:nvPr/>
        </p:nvSpPr>
        <p:spPr>
          <a:xfrm>
            <a:off x="9579509" y="1182669"/>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COO</a:t>
            </a:r>
            <a:r>
              <a:rPr lang="en-GB" sz="2800" b="1" dirty="0">
                <a:solidFill>
                  <a:schemeClr val="accent1"/>
                </a:solidFill>
                <a:effectLst/>
                <a:latin typeface="Century Gothic" panose="020B0502020202020204" pitchFamily="34" charset="0"/>
                <a:ea typeface="Times New Roman" panose="02020603050405020304" pitchFamily="18" charset="0"/>
              </a:rPr>
              <a:t>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04" name="Text Box 101">
            <a:extLst>
              <a:ext uri="{FF2B5EF4-FFF2-40B4-BE49-F238E27FC236}">
                <a16:creationId xmlns:a16="http://schemas.microsoft.com/office/drawing/2014/main" id="{A9ACF171-49FC-C928-C203-B7B0C3DB9BCD}"/>
              </a:ext>
            </a:extLst>
          </p:cNvPr>
          <p:cNvSpPr txBox="1"/>
          <p:nvPr/>
        </p:nvSpPr>
        <p:spPr>
          <a:xfrm>
            <a:off x="8500529" y="1151469"/>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105" name="Straight Connector 104">
            <a:extLst>
              <a:ext uri="{FF2B5EF4-FFF2-40B4-BE49-F238E27FC236}">
                <a16:creationId xmlns:a16="http://schemas.microsoft.com/office/drawing/2014/main" id="{BF95B9FB-7395-5454-1CFD-7F6D09F80BAB}"/>
              </a:ext>
            </a:extLst>
          </p:cNvPr>
          <p:cNvCxnSpPr>
            <a:cxnSpLocks/>
          </p:cNvCxnSpPr>
          <p:nvPr/>
        </p:nvCxnSpPr>
        <p:spPr>
          <a:xfrm>
            <a:off x="3598322" y="2428412"/>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FE2C9A8-BA51-266A-EBE2-40330048810B}"/>
              </a:ext>
            </a:extLst>
          </p:cNvPr>
          <p:cNvCxnSpPr>
            <a:cxnSpLocks/>
          </p:cNvCxnSpPr>
          <p:nvPr/>
        </p:nvCxnSpPr>
        <p:spPr>
          <a:xfrm>
            <a:off x="4677276" y="245645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Text Box 101">
            <a:extLst>
              <a:ext uri="{FF2B5EF4-FFF2-40B4-BE49-F238E27FC236}">
                <a16:creationId xmlns:a16="http://schemas.microsoft.com/office/drawing/2014/main" id="{65A425DF-1F99-1597-65DD-CDF07DCE782D}"/>
              </a:ext>
            </a:extLst>
          </p:cNvPr>
          <p:cNvSpPr txBox="1"/>
          <p:nvPr/>
        </p:nvSpPr>
        <p:spPr>
          <a:xfrm>
            <a:off x="2810930" y="2143425"/>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108" name="Straight Connector 107">
            <a:extLst>
              <a:ext uri="{FF2B5EF4-FFF2-40B4-BE49-F238E27FC236}">
                <a16:creationId xmlns:a16="http://schemas.microsoft.com/office/drawing/2014/main" id="{11DB9E37-0B8B-AE02-D5DF-349C2D7BE0C9}"/>
              </a:ext>
            </a:extLst>
          </p:cNvPr>
          <p:cNvCxnSpPr>
            <a:cxnSpLocks/>
          </p:cNvCxnSpPr>
          <p:nvPr/>
        </p:nvCxnSpPr>
        <p:spPr>
          <a:xfrm>
            <a:off x="2459008" y="242259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 Box 102">
            <a:extLst>
              <a:ext uri="{FF2B5EF4-FFF2-40B4-BE49-F238E27FC236}">
                <a16:creationId xmlns:a16="http://schemas.microsoft.com/office/drawing/2014/main" id="{B235D9E9-18A4-97AC-2CD1-19F3D4135C37}"/>
              </a:ext>
            </a:extLst>
          </p:cNvPr>
          <p:cNvSpPr txBox="1"/>
          <p:nvPr/>
        </p:nvSpPr>
        <p:spPr>
          <a:xfrm>
            <a:off x="1981199" y="2147869"/>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11" name="Text Box 101">
            <a:extLst>
              <a:ext uri="{FF2B5EF4-FFF2-40B4-BE49-F238E27FC236}">
                <a16:creationId xmlns:a16="http://schemas.microsoft.com/office/drawing/2014/main" id="{8116AA3C-0DD7-569C-0B82-FD6C088FD6BD}"/>
              </a:ext>
            </a:extLst>
          </p:cNvPr>
          <p:cNvSpPr txBox="1"/>
          <p:nvPr/>
        </p:nvSpPr>
        <p:spPr>
          <a:xfrm>
            <a:off x="3911596" y="2133603"/>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112" name="Text Box 102">
            <a:extLst>
              <a:ext uri="{FF2B5EF4-FFF2-40B4-BE49-F238E27FC236}">
                <a16:creationId xmlns:a16="http://schemas.microsoft.com/office/drawing/2014/main" id="{10A08377-9514-5C59-845C-2E3FDD71B786}"/>
              </a:ext>
            </a:extLst>
          </p:cNvPr>
          <p:cNvSpPr txBox="1"/>
          <p:nvPr/>
        </p:nvSpPr>
        <p:spPr>
          <a:xfrm>
            <a:off x="5029199" y="2181736"/>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13" name="Text Box 102">
            <a:extLst>
              <a:ext uri="{FF2B5EF4-FFF2-40B4-BE49-F238E27FC236}">
                <a16:creationId xmlns:a16="http://schemas.microsoft.com/office/drawing/2014/main" id="{0323F8A2-CA98-D493-D41B-F2C4536FB63A}"/>
              </a:ext>
            </a:extLst>
          </p:cNvPr>
          <p:cNvSpPr txBox="1"/>
          <p:nvPr/>
        </p:nvSpPr>
        <p:spPr>
          <a:xfrm>
            <a:off x="5820309" y="2164802"/>
            <a:ext cx="81755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14" name="Straight Connector 113">
            <a:extLst>
              <a:ext uri="{FF2B5EF4-FFF2-40B4-BE49-F238E27FC236}">
                <a16:creationId xmlns:a16="http://schemas.microsoft.com/office/drawing/2014/main" id="{F3C3D5E3-B950-0BF2-F584-12123E89693C}"/>
              </a:ext>
            </a:extLst>
          </p:cNvPr>
          <p:cNvCxnSpPr>
            <a:cxnSpLocks/>
          </p:cNvCxnSpPr>
          <p:nvPr/>
        </p:nvCxnSpPr>
        <p:spPr>
          <a:xfrm>
            <a:off x="5456210" y="245645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AFE91D1-4743-E12F-D3AC-7E2A11640F4A}"/>
              </a:ext>
            </a:extLst>
          </p:cNvPr>
          <p:cNvCxnSpPr>
            <a:cxnSpLocks/>
          </p:cNvCxnSpPr>
          <p:nvPr/>
        </p:nvCxnSpPr>
        <p:spPr>
          <a:xfrm>
            <a:off x="6523009" y="245645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5CD2358-CF8E-9B36-B59E-D30C855C8D8A}"/>
              </a:ext>
            </a:extLst>
          </p:cNvPr>
          <p:cNvCxnSpPr>
            <a:cxnSpLocks/>
          </p:cNvCxnSpPr>
          <p:nvPr/>
        </p:nvCxnSpPr>
        <p:spPr>
          <a:xfrm>
            <a:off x="7679255" y="2411478"/>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1FC1DD5-264F-7183-9940-44777758C799}"/>
              </a:ext>
            </a:extLst>
          </p:cNvPr>
          <p:cNvCxnSpPr>
            <a:cxnSpLocks/>
          </p:cNvCxnSpPr>
          <p:nvPr/>
        </p:nvCxnSpPr>
        <p:spPr>
          <a:xfrm>
            <a:off x="8758209" y="243952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Text Box 101">
            <a:extLst>
              <a:ext uri="{FF2B5EF4-FFF2-40B4-BE49-F238E27FC236}">
                <a16:creationId xmlns:a16="http://schemas.microsoft.com/office/drawing/2014/main" id="{2DB2D630-1FE6-A260-E997-2BC2E8EA226A}"/>
              </a:ext>
            </a:extLst>
          </p:cNvPr>
          <p:cNvSpPr txBox="1"/>
          <p:nvPr/>
        </p:nvSpPr>
        <p:spPr>
          <a:xfrm>
            <a:off x="6891863" y="2126491"/>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sp>
        <p:nvSpPr>
          <p:cNvPr id="119" name="Text Box 102">
            <a:extLst>
              <a:ext uri="{FF2B5EF4-FFF2-40B4-BE49-F238E27FC236}">
                <a16:creationId xmlns:a16="http://schemas.microsoft.com/office/drawing/2014/main" id="{F64C5F87-2343-D201-0797-523F19F5006D}"/>
              </a:ext>
            </a:extLst>
          </p:cNvPr>
          <p:cNvSpPr txBox="1"/>
          <p:nvPr/>
        </p:nvSpPr>
        <p:spPr>
          <a:xfrm>
            <a:off x="9071509" y="2147869"/>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20" name="Text Box 101">
            <a:extLst>
              <a:ext uri="{FF2B5EF4-FFF2-40B4-BE49-F238E27FC236}">
                <a16:creationId xmlns:a16="http://schemas.microsoft.com/office/drawing/2014/main" id="{C6FAE41D-9767-86C7-90E0-4D9EE2F5F63B}"/>
              </a:ext>
            </a:extLst>
          </p:cNvPr>
          <p:cNvSpPr txBox="1"/>
          <p:nvPr/>
        </p:nvSpPr>
        <p:spPr>
          <a:xfrm>
            <a:off x="7992529" y="2116669"/>
            <a:ext cx="948269" cy="491067"/>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121" name="Straight Connector 120">
            <a:extLst>
              <a:ext uri="{FF2B5EF4-FFF2-40B4-BE49-F238E27FC236}">
                <a16:creationId xmlns:a16="http://schemas.microsoft.com/office/drawing/2014/main" id="{6C136D0F-3DC5-40AE-0570-0368BD15A9ED}"/>
              </a:ext>
            </a:extLst>
          </p:cNvPr>
          <p:cNvCxnSpPr>
            <a:cxnSpLocks/>
          </p:cNvCxnSpPr>
          <p:nvPr/>
        </p:nvCxnSpPr>
        <p:spPr>
          <a:xfrm>
            <a:off x="9808074" y="242259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 Box 102">
            <a:extLst>
              <a:ext uri="{FF2B5EF4-FFF2-40B4-BE49-F238E27FC236}">
                <a16:creationId xmlns:a16="http://schemas.microsoft.com/office/drawing/2014/main" id="{512D0492-BC19-3388-3D9B-A77848C95C37}"/>
              </a:ext>
            </a:extLst>
          </p:cNvPr>
          <p:cNvSpPr txBox="1"/>
          <p:nvPr/>
        </p:nvSpPr>
        <p:spPr>
          <a:xfrm>
            <a:off x="10143065" y="2147869"/>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124" name="Straight Connector 123">
            <a:extLst>
              <a:ext uri="{FF2B5EF4-FFF2-40B4-BE49-F238E27FC236}">
                <a16:creationId xmlns:a16="http://schemas.microsoft.com/office/drawing/2014/main" id="{3338C4EB-6AD5-14F5-8BA5-B537A1A4FD29}"/>
              </a:ext>
            </a:extLst>
          </p:cNvPr>
          <p:cNvCxnSpPr>
            <a:cxnSpLocks/>
          </p:cNvCxnSpPr>
          <p:nvPr/>
        </p:nvCxnSpPr>
        <p:spPr>
          <a:xfrm>
            <a:off x="2611410" y="494565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E1273A8-5A6C-4213-D6CE-C5047BE6D2E7}"/>
              </a:ext>
            </a:extLst>
          </p:cNvPr>
          <p:cNvCxnSpPr>
            <a:cxnSpLocks/>
          </p:cNvCxnSpPr>
          <p:nvPr/>
        </p:nvCxnSpPr>
        <p:spPr>
          <a:xfrm>
            <a:off x="1375275" y="492872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 Box 102">
            <a:extLst>
              <a:ext uri="{FF2B5EF4-FFF2-40B4-BE49-F238E27FC236}">
                <a16:creationId xmlns:a16="http://schemas.microsoft.com/office/drawing/2014/main" id="{DBE54F4B-86EB-F443-1203-407DB7E72682}"/>
              </a:ext>
            </a:extLst>
          </p:cNvPr>
          <p:cNvSpPr txBox="1"/>
          <p:nvPr/>
        </p:nvSpPr>
        <p:spPr>
          <a:xfrm>
            <a:off x="711198" y="4670933"/>
            <a:ext cx="77893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28" name="Text Box 102">
            <a:extLst>
              <a:ext uri="{FF2B5EF4-FFF2-40B4-BE49-F238E27FC236}">
                <a16:creationId xmlns:a16="http://schemas.microsoft.com/office/drawing/2014/main" id="{92CA94C5-0341-BDAB-23D2-3DFEC58A38B0}"/>
              </a:ext>
            </a:extLst>
          </p:cNvPr>
          <p:cNvSpPr txBox="1"/>
          <p:nvPr/>
        </p:nvSpPr>
        <p:spPr>
          <a:xfrm>
            <a:off x="2924710" y="4653999"/>
            <a:ext cx="8514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r>
              <a:rPr lang="en-GB" sz="2800" b="1" dirty="0">
                <a:solidFill>
                  <a:srgbClr val="FF0000"/>
                </a:solidFill>
                <a:effectLst/>
                <a:latin typeface="Century Gothic" panose="020B0502020202020204" pitchFamily="34" charset="0"/>
                <a:ea typeface="Times New Roman" panose="02020603050405020304" pitchFamily="18" charset="0"/>
              </a:rPr>
              <a:t>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29" name="Text Box 102">
            <a:extLst>
              <a:ext uri="{FF2B5EF4-FFF2-40B4-BE49-F238E27FC236}">
                <a16:creationId xmlns:a16="http://schemas.microsoft.com/office/drawing/2014/main" id="{2992BD27-76B4-824F-21D5-7CC1A89DC8C2}"/>
              </a:ext>
            </a:extLst>
          </p:cNvPr>
          <p:cNvSpPr txBox="1"/>
          <p:nvPr/>
        </p:nvSpPr>
        <p:spPr>
          <a:xfrm>
            <a:off x="3860798" y="4670934"/>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130" name="Text Box 102">
            <a:extLst>
              <a:ext uri="{FF2B5EF4-FFF2-40B4-BE49-F238E27FC236}">
                <a16:creationId xmlns:a16="http://schemas.microsoft.com/office/drawing/2014/main" id="{9153DE51-979A-3402-DFB3-D75F2CABE19B}"/>
              </a:ext>
            </a:extLst>
          </p:cNvPr>
          <p:cNvSpPr txBox="1"/>
          <p:nvPr/>
        </p:nvSpPr>
        <p:spPr>
          <a:xfrm>
            <a:off x="1202266" y="5449864"/>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sym typeface="Wingdings" pitchFamily="2" charset="2"/>
              </a:rPr>
              <a:t></a:t>
            </a:r>
            <a:endParaRPr lang="en-GB" sz="1600" b="1" dirty="0">
              <a:effectLst/>
              <a:latin typeface="Times New Roman" panose="02020603050405020304" pitchFamily="18" charset="0"/>
              <a:ea typeface="Times New Roman" panose="02020603050405020304" pitchFamily="18" charset="0"/>
            </a:endParaRPr>
          </a:p>
        </p:txBody>
      </p:sp>
      <p:cxnSp>
        <p:nvCxnSpPr>
          <p:cNvPr id="137" name="Straight Connector 136">
            <a:extLst>
              <a:ext uri="{FF2B5EF4-FFF2-40B4-BE49-F238E27FC236}">
                <a16:creationId xmlns:a16="http://schemas.microsoft.com/office/drawing/2014/main" id="{A4C9B673-A1EA-666A-F3C7-9D59AE07F3C5}"/>
              </a:ext>
            </a:extLst>
          </p:cNvPr>
          <p:cNvCxnSpPr>
            <a:cxnSpLocks/>
          </p:cNvCxnSpPr>
          <p:nvPr/>
        </p:nvCxnSpPr>
        <p:spPr>
          <a:xfrm>
            <a:off x="6726210" y="4911789"/>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67C46BB2-2253-2D62-2F3C-CE54C236F529}"/>
              </a:ext>
            </a:extLst>
          </p:cNvPr>
          <p:cNvCxnSpPr>
            <a:cxnSpLocks/>
          </p:cNvCxnSpPr>
          <p:nvPr/>
        </p:nvCxnSpPr>
        <p:spPr>
          <a:xfrm>
            <a:off x="5523942" y="491178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 Box 102">
            <a:extLst>
              <a:ext uri="{FF2B5EF4-FFF2-40B4-BE49-F238E27FC236}">
                <a16:creationId xmlns:a16="http://schemas.microsoft.com/office/drawing/2014/main" id="{A906FF3A-2D81-E2F7-BD66-DCB8EAA410E7}"/>
              </a:ext>
            </a:extLst>
          </p:cNvPr>
          <p:cNvSpPr txBox="1"/>
          <p:nvPr/>
        </p:nvSpPr>
        <p:spPr>
          <a:xfrm>
            <a:off x="4301066" y="4654001"/>
            <a:ext cx="133773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HO</a:t>
            </a:r>
            <a:r>
              <a:rPr lang="en-GB" sz="2800" b="1" dirty="0">
                <a:solidFill>
                  <a:schemeClr val="accent1"/>
                </a:solidFill>
                <a:effectLst/>
                <a:latin typeface="Century Gothic" panose="020B0502020202020204" pitchFamily="34" charset="0"/>
                <a:ea typeface="Times New Roman" panose="02020603050405020304" pitchFamily="18" charset="0"/>
              </a:rPr>
              <a:t>OC</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141" name="Text Box 102">
            <a:extLst>
              <a:ext uri="{FF2B5EF4-FFF2-40B4-BE49-F238E27FC236}">
                <a16:creationId xmlns:a16="http://schemas.microsoft.com/office/drawing/2014/main" id="{E3680AAF-A644-48B8-86ED-A124E3E82B1C}"/>
              </a:ext>
            </a:extLst>
          </p:cNvPr>
          <p:cNvSpPr txBox="1"/>
          <p:nvPr/>
        </p:nvSpPr>
        <p:spPr>
          <a:xfrm>
            <a:off x="7039510" y="4620134"/>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COO</a:t>
            </a:r>
            <a:r>
              <a:rPr lang="en-GB" sz="2800" b="1" dirty="0">
                <a:solidFill>
                  <a:schemeClr val="accent1"/>
                </a:solidFill>
                <a:effectLst/>
                <a:latin typeface="Century Gothic" panose="020B0502020202020204" pitchFamily="34" charset="0"/>
                <a:ea typeface="Times New Roman" panose="02020603050405020304" pitchFamily="18" charset="0"/>
              </a:rPr>
              <a:t>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44" name="Straight Connector 143">
            <a:extLst>
              <a:ext uri="{FF2B5EF4-FFF2-40B4-BE49-F238E27FC236}">
                <a16:creationId xmlns:a16="http://schemas.microsoft.com/office/drawing/2014/main" id="{1C7B2643-071C-8EB1-39F0-DBBE06ACA5B4}"/>
              </a:ext>
            </a:extLst>
          </p:cNvPr>
          <p:cNvCxnSpPr>
            <a:cxnSpLocks/>
          </p:cNvCxnSpPr>
          <p:nvPr/>
        </p:nvCxnSpPr>
        <p:spPr>
          <a:xfrm>
            <a:off x="3745943" y="589392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F778776-C872-4213-A054-C4752D0F79F5}"/>
              </a:ext>
            </a:extLst>
          </p:cNvPr>
          <p:cNvCxnSpPr>
            <a:cxnSpLocks/>
          </p:cNvCxnSpPr>
          <p:nvPr/>
        </p:nvCxnSpPr>
        <p:spPr>
          <a:xfrm>
            <a:off x="2577542" y="587698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Text Box 102">
            <a:extLst>
              <a:ext uri="{FF2B5EF4-FFF2-40B4-BE49-F238E27FC236}">
                <a16:creationId xmlns:a16="http://schemas.microsoft.com/office/drawing/2014/main" id="{06CF9048-986C-BD67-11E7-AEBE8782414F}"/>
              </a:ext>
            </a:extLst>
          </p:cNvPr>
          <p:cNvSpPr txBox="1"/>
          <p:nvPr/>
        </p:nvSpPr>
        <p:spPr>
          <a:xfrm>
            <a:off x="2099733" y="5602267"/>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49" name="Text Box 102">
            <a:extLst>
              <a:ext uri="{FF2B5EF4-FFF2-40B4-BE49-F238E27FC236}">
                <a16:creationId xmlns:a16="http://schemas.microsoft.com/office/drawing/2014/main" id="{6F33402D-B94A-C087-0713-E1C1FFFD4D9F}"/>
              </a:ext>
            </a:extLst>
          </p:cNvPr>
          <p:cNvSpPr txBox="1"/>
          <p:nvPr/>
        </p:nvSpPr>
        <p:spPr>
          <a:xfrm>
            <a:off x="4097866" y="5619201"/>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50" name="Text Box 102">
            <a:extLst>
              <a:ext uri="{FF2B5EF4-FFF2-40B4-BE49-F238E27FC236}">
                <a16:creationId xmlns:a16="http://schemas.microsoft.com/office/drawing/2014/main" id="{2B0EF59A-23FB-C595-E43E-631FD901EABA}"/>
              </a:ext>
            </a:extLst>
          </p:cNvPr>
          <p:cNvSpPr txBox="1"/>
          <p:nvPr/>
        </p:nvSpPr>
        <p:spPr>
          <a:xfrm>
            <a:off x="4888976" y="5602267"/>
            <a:ext cx="81755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51" name="Straight Connector 150">
            <a:extLst>
              <a:ext uri="{FF2B5EF4-FFF2-40B4-BE49-F238E27FC236}">
                <a16:creationId xmlns:a16="http://schemas.microsoft.com/office/drawing/2014/main" id="{D8A9AA81-FFC9-9B64-9813-5900BB183FAE}"/>
              </a:ext>
            </a:extLst>
          </p:cNvPr>
          <p:cNvCxnSpPr>
            <a:cxnSpLocks/>
          </p:cNvCxnSpPr>
          <p:nvPr/>
        </p:nvCxnSpPr>
        <p:spPr>
          <a:xfrm>
            <a:off x="4524877" y="589392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50D4F93-35BB-9D87-0B29-D942E2735509}"/>
              </a:ext>
            </a:extLst>
          </p:cNvPr>
          <p:cNvCxnSpPr>
            <a:cxnSpLocks/>
          </p:cNvCxnSpPr>
          <p:nvPr/>
        </p:nvCxnSpPr>
        <p:spPr>
          <a:xfrm>
            <a:off x="5591676" y="5893923"/>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CCD0FC6-0E6F-830C-DC6F-C2E9EB48198E}"/>
              </a:ext>
            </a:extLst>
          </p:cNvPr>
          <p:cNvCxnSpPr>
            <a:cxnSpLocks/>
          </p:cNvCxnSpPr>
          <p:nvPr/>
        </p:nvCxnSpPr>
        <p:spPr>
          <a:xfrm>
            <a:off x="6743143" y="589392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Text Box 102">
            <a:extLst>
              <a:ext uri="{FF2B5EF4-FFF2-40B4-BE49-F238E27FC236}">
                <a16:creationId xmlns:a16="http://schemas.microsoft.com/office/drawing/2014/main" id="{0CC8AD87-8CF2-2C93-2088-B6143D1F3563}"/>
              </a:ext>
            </a:extLst>
          </p:cNvPr>
          <p:cNvSpPr txBox="1"/>
          <p:nvPr/>
        </p:nvSpPr>
        <p:spPr>
          <a:xfrm>
            <a:off x="7056443" y="5602266"/>
            <a:ext cx="1393290"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158" name="Straight Connector 157">
            <a:extLst>
              <a:ext uri="{FF2B5EF4-FFF2-40B4-BE49-F238E27FC236}">
                <a16:creationId xmlns:a16="http://schemas.microsoft.com/office/drawing/2014/main" id="{AFF7F57B-8A57-5BCB-68A1-CFF3C4A5BEA3}"/>
              </a:ext>
            </a:extLst>
          </p:cNvPr>
          <p:cNvCxnSpPr>
            <a:cxnSpLocks/>
          </p:cNvCxnSpPr>
          <p:nvPr/>
        </p:nvCxnSpPr>
        <p:spPr>
          <a:xfrm>
            <a:off x="7793008" y="587698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9" name="Text Box 102">
            <a:extLst>
              <a:ext uri="{FF2B5EF4-FFF2-40B4-BE49-F238E27FC236}">
                <a16:creationId xmlns:a16="http://schemas.microsoft.com/office/drawing/2014/main" id="{C01AB37F-A94B-B512-0D4A-BAD98BCBFDC8}"/>
              </a:ext>
            </a:extLst>
          </p:cNvPr>
          <p:cNvSpPr txBox="1"/>
          <p:nvPr/>
        </p:nvSpPr>
        <p:spPr>
          <a:xfrm>
            <a:off x="8127999" y="5602266"/>
            <a:ext cx="54186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O</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160" name="Rectangle 159">
            <a:extLst>
              <a:ext uri="{FF2B5EF4-FFF2-40B4-BE49-F238E27FC236}">
                <a16:creationId xmlns:a16="http://schemas.microsoft.com/office/drawing/2014/main" id="{946ED93A-2838-46C5-C8FA-5BF6E139B05C}"/>
              </a:ext>
            </a:extLst>
          </p:cNvPr>
          <p:cNvSpPr/>
          <p:nvPr/>
        </p:nvSpPr>
        <p:spPr>
          <a:xfrm>
            <a:off x="1761067" y="4741333"/>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D504E9CE-7269-D4B6-DA39-9A41BD82FDD6}"/>
              </a:ext>
            </a:extLst>
          </p:cNvPr>
          <p:cNvSpPr/>
          <p:nvPr/>
        </p:nvSpPr>
        <p:spPr>
          <a:xfrm>
            <a:off x="5909734" y="4707466"/>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B59B0269-DB2D-5E98-3850-24DF3437AF24}"/>
              </a:ext>
            </a:extLst>
          </p:cNvPr>
          <p:cNvSpPr/>
          <p:nvPr/>
        </p:nvSpPr>
        <p:spPr>
          <a:xfrm>
            <a:off x="2929468" y="5655734"/>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Rectangle 162">
            <a:extLst>
              <a:ext uri="{FF2B5EF4-FFF2-40B4-BE49-F238E27FC236}">
                <a16:creationId xmlns:a16="http://schemas.microsoft.com/office/drawing/2014/main" id="{262CF6BE-5D57-2A80-C41E-03240CDFDC49}"/>
              </a:ext>
            </a:extLst>
          </p:cNvPr>
          <p:cNvSpPr/>
          <p:nvPr/>
        </p:nvSpPr>
        <p:spPr>
          <a:xfrm>
            <a:off x="5943601" y="5672667"/>
            <a:ext cx="795866" cy="406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Double Bracket 163">
            <a:extLst>
              <a:ext uri="{FF2B5EF4-FFF2-40B4-BE49-F238E27FC236}">
                <a16:creationId xmlns:a16="http://schemas.microsoft.com/office/drawing/2014/main" id="{F14DEAF5-29B4-F52E-6871-297C592F500B}"/>
              </a:ext>
            </a:extLst>
          </p:cNvPr>
          <p:cNvSpPr/>
          <p:nvPr/>
        </p:nvSpPr>
        <p:spPr>
          <a:xfrm>
            <a:off x="1981200" y="1964266"/>
            <a:ext cx="8703733" cy="9652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6" name="Straight Connector 165">
            <a:extLst>
              <a:ext uri="{FF2B5EF4-FFF2-40B4-BE49-F238E27FC236}">
                <a16:creationId xmlns:a16="http://schemas.microsoft.com/office/drawing/2014/main" id="{7725C464-936A-BD35-A0BA-2D75321E90C7}"/>
              </a:ext>
            </a:extLst>
          </p:cNvPr>
          <p:cNvCxnSpPr>
            <a:cxnSpLocks/>
          </p:cNvCxnSpPr>
          <p:nvPr/>
        </p:nvCxnSpPr>
        <p:spPr>
          <a:xfrm>
            <a:off x="10587006" y="2405658"/>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B1888FDE-949B-27CD-8613-C3692385DACF}"/>
              </a:ext>
            </a:extLst>
          </p:cNvPr>
          <p:cNvCxnSpPr>
            <a:cxnSpLocks/>
          </p:cNvCxnSpPr>
          <p:nvPr/>
        </p:nvCxnSpPr>
        <p:spPr>
          <a:xfrm>
            <a:off x="1713941" y="2405657"/>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8" name="Double Bracket 167">
            <a:extLst>
              <a:ext uri="{FF2B5EF4-FFF2-40B4-BE49-F238E27FC236}">
                <a16:creationId xmlns:a16="http://schemas.microsoft.com/office/drawing/2014/main" id="{ABA0F44D-B716-7B60-0C45-ACDDF7DBB043}"/>
              </a:ext>
            </a:extLst>
          </p:cNvPr>
          <p:cNvSpPr/>
          <p:nvPr/>
        </p:nvSpPr>
        <p:spPr>
          <a:xfrm>
            <a:off x="2065868" y="5401733"/>
            <a:ext cx="6688666" cy="9652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69" name="Straight Connector 168">
            <a:extLst>
              <a:ext uri="{FF2B5EF4-FFF2-40B4-BE49-F238E27FC236}">
                <a16:creationId xmlns:a16="http://schemas.microsoft.com/office/drawing/2014/main" id="{5EE9AB58-3C74-CD59-DF64-161D044469C0}"/>
              </a:ext>
            </a:extLst>
          </p:cNvPr>
          <p:cNvCxnSpPr>
            <a:cxnSpLocks/>
          </p:cNvCxnSpPr>
          <p:nvPr/>
        </p:nvCxnSpPr>
        <p:spPr>
          <a:xfrm>
            <a:off x="8555007" y="584312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39F506A-49D2-5CE1-F01E-D59660C66C98}"/>
              </a:ext>
            </a:extLst>
          </p:cNvPr>
          <p:cNvCxnSpPr>
            <a:cxnSpLocks/>
          </p:cNvCxnSpPr>
          <p:nvPr/>
        </p:nvCxnSpPr>
        <p:spPr>
          <a:xfrm>
            <a:off x="1798608" y="5843124"/>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1" name="Text Box 102">
            <a:extLst>
              <a:ext uri="{FF2B5EF4-FFF2-40B4-BE49-F238E27FC236}">
                <a16:creationId xmlns:a16="http://schemas.microsoft.com/office/drawing/2014/main" id="{4085F23E-8EF8-7998-2BE2-3B6E1908B42C}"/>
              </a:ext>
            </a:extLst>
          </p:cNvPr>
          <p:cNvSpPr txBox="1"/>
          <p:nvPr/>
        </p:nvSpPr>
        <p:spPr>
          <a:xfrm>
            <a:off x="10730979" y="2597126"/>
            <a:ext cx="61435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effectLst/>
                <a:latin typeface="Century Gothic" panose="020B0502020202020204" pitchFamily="34" charset="0"/>
                <a:ea typeface="Times New Roman" panose="02020603050405020304" pitchFamily="18" charset="0"/>
              </a:rPr>
              <a:t>n</a:t>
            </a:r>
            <a:endParaRPr lang="en-GB" sz="1600" b="1" i="1" dirty="0">
              <a:effectLst/>
              <a:latin typeface="Times New Roman" panose="02020603050405020304" pitchFamily="18" charset="0"/>
              <a:ea typeface="Times New Roman" panose="02020603050405020304" pitchFamily="18" charset="0"/>
            </a:endParaRPr>
          </a:p>
        </p:txBody>
      </p:sp>
      <p:sp>
        <p:nvSpPr>
          <p:cNvPr id="172" name="Text Box 102">
            <a:extLst>
              <a:ext uri="{FF2B5EF4-FFF2-40B4-BE49-F238E27FC236}">
                <a16:creationId xmlns:a16="http://schemas.microsoft.com/office/drawing/2014/main" id="{1332D07F-104E-245B-98E6-0D3B78AC51E7}"/>
              </a:ext>
            </a:extLst>
          </p:cNvPr>
          <p:cNvSpPr txBox="1"/>
          <p:nvPr/>
        </p:nvSpPr>
        <p:spPr>
          <a:xfrm>
            <a:off x="8766712" y="6068459"/>
            <a:ext cx="61435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effectLst/>
                <a:latin typeface="Century Gothic" panose="020B0502020202020204" pitchFamily="34" charset="0"/>
                <a:ea typeface="Times New Roman" panose="02020603050405020304" pitchFamily="18" charset="0"/>
              </a:rPr>
              <a:t>n</a:t>
            </a:r>
            <a:endParaRPr lang="en-GB" sz="1600" b="1" i="1" dirty="0">
              <a:effectLst/>
              <a:latin typeface="Times New Roman" panose="02020603050405020304" pitchFamily="18" charset="0"/>
              <a:ea typeface="Times New Roman" panose="02020603050405020304" pitchFamily="18" charset="0"/>
            </a:endParaRPr>
          </a:p>
        </p:txBody>
      </p:sp>
      <p:sp>
        <p:nvSpPr>
          <p:cNvPr id="173" name="Text Box 102">
            <a:extLst>
              <a:ext uri="{FF2B5EF4-FFF2-40B4-BE49-F238E27FC236}">
                <a16:creationId xmlns:a16="http://schemas.microsoft.com/office/drawing/2014/main" id="{27FDDCD8-8DD5-324B-797D-E5C60FDE1978}"/>
              </a:ext>
            </a:extLst>
          </p:cNvPr>
          <p:cNvSpPr txBox="1"/>
          <p:nvPr/>
        </p:nvSpPr>
        <p:spPr>
          <a:xfrm>
            <a:off x="9414931" y="5611262"/>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174" name="Text Box 102">
            <a:extLst>
              <a:ext uri="{FF2B5EF4-FFF2-40B4-BE49-F238E27FC236}">
                <a16:creationId xmlns:a16="http://schemas.microsoft.com/office/drawing/2014/main" id="{FEA6CB06-83E2-9A4A-977F-816C8F78A63E}"/>
              </a:ext>
            </a:extLst>
          </p:cNvPr>
          <p:cNvSpPr txBox="1"/>
          <p:nvPr/>
        </p:nvSpPr>
        <p:spPr>
          <a:xfrm>
            <a:off x="9698043" y="5611262"/>
            <a:ext cx="21722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2n</a:t>
            </a:r>
            <a:r>
              <a:rPr lang="en-GB" sz="2800" b="1" dirty="0">
                <a:solidFill>
                  <a:srgbClr val="7030A0"/>
                </a:solidFill>
                <a:latin typeface="Century Gothic" panose="020B0502020202020204" pitchFamily="34" charset="0"/>
                <a:ea typeface="Times New Roman" panose="02020603050405020304" pitchFamily="18" charset="0"/>
              </a:rPr>
              <a:t> H</a:t>
            </a:r>
            <a:r>
              <a:rPr lang="en-GB" sz="2800" b="1" baseline="-25000" dirty="0">
                <a:solidFill>
                  <a:srgbClr val="7030A0"/>
                </a:solidFill>
                <a:latin typeface="Century Gothic" panose="020B0502020202020204" pitchFamily="34" charset="0"/>
                <a:ea typeface="Times New Roman" panose="02020603050405020304" pitchFamily="18" charset="0"/>
              </a:rPr>
              <a:t>2</a:t>
            </a:r>
            <a:r>
              <a:rPr lang="en-GB" sz="2800" b="1" dirty="0">
                <a:solidFill>
                  <a:srgbClr val="7030A0"/>
                </a:solidFill>
                <a:latin typeface="Century Gothic" panose="020B0502020202020204" pitchFamily="34" charset="0"/>
                <a:ea typeface="Times New Roman" panose="02020603050405020304" pitchFamily="18" charset="0"/>
              </a:rPr>
              <a:t>O</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42297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0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1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2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2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22"/>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6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7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12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2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27"/>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0"/>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2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2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3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41"/>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6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40"/>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30"/>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44"/>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4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4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50"/>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151"/>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52"/>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54"/>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56"/>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58"/>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59"/>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6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6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69"/>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70"/>
                                        </p:tgtEl>
                                        <p:attrNameLst>
                                          <p:attrName>style.visibility</p:attrName>
                                        </p:attrNameLst>
                                      </p:cBhvr>
                                      <p:to>
                                        <p:strVal val="visible"/>
                                      </p:to>
                                    </p:set>
                                  </p:childTnLst>
                                </p:cTn>
                              </p:par>
                            </p:childTnLst>
                          </p:cTn>
                        </p:par>
                      </p:childTnLst>
                    </p:cTn>
                  </p:par>
                  <p:par>
                    <p:cTn id="159" fill="hold">
                      <p:stCondLst>
                        <p:cond delay="indefinite"/>
                      </p:stCondLst>
                      <p:childTnLst>
                        <p:par>
                          <p:cTn id="160" fill="hold">
                            <p:stCondLst>
                              <p:cond delay="0"/>
                            </p:stCondLst>
                            <p:childTnLst>
                              <p:par>
                                <p:cTn id="161" presetID="1" presetClass="entr" presetSubtype="0" fill="hold" grpId="0" nodeType="clickEffect">
                                  <p:stCondLst>
                                    <p:cond delay="0"/>
                                  </p:stCondLst>
                                  <p:childTnLst>
                                    <p:set>
                                      <p:cBhvr>
                                        <p:cTn id="162" dur="1" fill="hold">
                                          <p:stCondLst>
                                            <p:cond delay="0"/>
                                          </p:stCondLst>
                                        </p:cTn>
                                        <p:tgtEl>
                                          <p:spTgt spid="168"/>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ID="1" presetClass="entr" presetSubtype="0" fill="hold" grpId="0" nodeType="clickEffect">
                                  <p:stCondLst>
                                    <p:cond delay="0"/>
                                  </p:stCondLst>
                                  <p:childTnLst>
                                    <p:set>
                                      <p:cBhvr>
                                        <p:cTn id="166" dur="1" fill="hold">
                                          <p:stCondLst>
                                            <p:cond delay="0"/>
                                          </p:stCondLst>
                                        </p:cTn>
                                        <p:tgtEl>
                                          <p:spTgt spid="172"/>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73"/>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4" grpId="0"/>
      <p:bldP spid="41" grpId="0"/>
      <p:bldP spid="43" grpId="0"/>
      <p:bldP spid="94" grpId="0"/>
      <p:bldP spid="95" grpId="0"/>
      <p:bldP spid="97" grpId="0"/>
      <p:bldP spid="100" grpId="0"/>
      <p:bldP spid="102" grpId="0"/>
      <p:bldP spid="103" grpId="0"/>
      <p:bldP spid="104" grpId="0"/>
      <p:bldP spid="107" grpId="0"/>
      <p:bldP spid="109" grpId="0"/>
      <p:bldP spid="111" grpId="0"/>
      <p:bldP spid="112" grpId="0"/>
      <p:bldP spid="113" grpId="0"/>
      <p:bldP spid="118" grpId="0"/>
      <p:bldP spid="119" grpId="0"/>
      <p:bldP spid="120" grpId="0"/>
      <p:bldP spid="122" grpId="0"/>
      <p:bldP spid="127" grpId="0"/>
      <p:bldP spid="128" grpId="0"/>
      <p:bldP spid="129" grpId="0"/>
      <p:bldP spid="130" grpId="0"/>
      <p:bldP spid="140" grpId="0"/>
      <p:bldP spid="141" grpId="0"/>
      <p:bldP spid="147" grpId="0"/>
      <p:bldP spid="149" grpId="0"/>
      <p:bldP spid="150" grpId="0"/>
      <p:bldP spid="156" grpId="0"/>
      <p:bldP spid="159" grpId="0"/>
      <p:bldP spid="160" grpId="0" animBg="1"/>
      <p:bldP spid="161" grpId="0" animBg="1"/>
      <p:bldP spid="162" grpId="0" animBg="1"/>
      <p:bldP spid="163" grpId="0" animBg="1"/>
      <p:bldP spid="164" grpId="0" animBg="1"/>
      <p:bldP spid="168" grpId="0" animBg="1"/>
      <p:bldP spid="171" grpId="0"/>
      <p:bldP spid="172" grpId="0"/>
      <p:bldP spid="173" grpId="0"/>
      <p:bldP spid="174"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e7f29ac3-c74a-46a7-9e80-ec6458dc319f"/>
    <ds:schemaRef ds:uri="9dd66dd2-dc2f-4e10-8286-f1da66314693"/>
    <ds:schemaRef ds:uri="http://schemas.microsoft.com/office/2006/metadata/properties"/>
    <ds:schemaRef ds:uri="http://schemas.microsoft.com/office/2006/documentManagement/types"/>
    <ds:schemaRef ds:uri="http://schemas.microsoft.com/office/infopath/2007/PartnerControls"/>
    <ds:schemaRef ds:uri="http://purl.org/dc/terms/"/>
    <ds:schemaRef ds:uri="http://schemas.openxmlformats.org/package/2006/metadata/core-properties"/>
    <ds:schemaRef ds:uri="http://www.w3.org/XML/1998/namespace"/>
    <ds:schemaRef ds:uri="http://purl.org/dc/dcmitype/"/>
    <ds:schemaRef ds:uri="http://purl.org/dc/elements/1.1/"/>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316CB6EB-DCBE-4234-BFC3-2DECDF87ED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10300</TotalTime>
  <Words>4590</Words>
  <Application>Microsoft Macintosh PowerPoint</Application>
  <PresentationFormat>Widescreen</PresentationFormat>
  <Paragraphs>501</Paragraphs>
  <Slides>23</Slides>
  <Notes>21</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Arial</vt:lpstr>
      <vt:lpstr>Calibri</vt:lpstr>
      <vt:lpstr>Century Gothic</vt:lpstr>
      <vt:lpstr>Georgia</vt:lpstr>
      <vt:lpstr>PT Sans</vt:lpstr>
      <vt:lpstr>Times New Roman</vt:lpstr>
      <vt:lpstr>Wingdings</vt:lpstr>
      <vt:lpstr>B2.2.11 Feedback lesson</vt:lpstr>
      <vt:lpstr>Making this resource work for you</vt:lpstr>
      <vt:lpstr>PowerPoint Presentation</vt:lpstr>
      <vt:lpstr>PowerPoint Presentation</vt:lpstr>
      <vt:lpstr>PowerPoint Presentation</vt:lpstr>
      <vt:lpstr>C5.1.14</vt:lpstr>
      <vt:lpstr>PowerPoint Presentation</vt:lpstr>
      <vt:lpstr>This is the fix-it portion of the lesson</vt:lpstr>
      <vt:lpstr>Condensation Polymerisation</vt:lpstr>
      <vt:lpstr>Condensation Polymerisation</vt:lpstr>
      <vt:lpstr>Condensation Polymerisation: Summary</vt:lpstr>
      <vt:lpstr>Can you explain the difference between these two process?</vt:lpstr>
      <vt:lpstr>Which statements do you agree with?</vt:lpstr>
      <vt:lpstr>Drill</vt:lpstr>
      <vt:lpstr>Drill answers</vt:lpstr>
      <vt:lpstr>I: Types of polymerisation</vt:lpstr>
      <vt:lpstr>We: Types of polymerisation</vt:lpstr>
      <vt:lpstr>You: Types of polymerisation</vt:lpstr>
      <vt:lpstr>Worksheet</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1496</cp:revision>
  <dcterms:created xsi:type="dcterms:W3CDTF">2019-03-21T11:24:14Z</dcterms:created>
  <dcterms:modified xsi:type="dcterms:W3CDTF">2024-04-02T11:34:55Z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